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notesMasterIdLst>
    <p:notesMasterId r:id="rId31"/>
  </p:notesMasterIdLst>
  <p:sldIdLst>
    <p:sldId id="256" r:id="rId2"/>
    <p:sldId id="258" r:id="rId3"/>
    <p:sldId id="283" r:id="rId4"/>
    <p:sldId id="270" r:id="rId5"/>
    <p:sldId id="299" r:id="rId6"/>
    <p:sldId id="259" r:id="rId7"/>
    <p:sldId id="280" r:id="rId8"/>
    <p:sldId id="273" r:id="rId9"/>
    <p:sldId id="260" r:id="rId10"/>
    <p:sldId id="261" r:id="rId11"/>
    <p:sldId id="278" r:id="rId12"/>
    <p:sldId id="279" r:id="rId13"/>
    <p:sldId id="291" r:id="rId14"/>
    <p:sldId id="276" r:id="rId15"/>
    <p:sldId id="277" r:id="rId16"/>
    <p:sldId id="295" r:id="rId17"/>
    <p:sldId id="289" r:id="rId18"/>
    <p:sldId id="292" r:id="rId19"/>
    <p:sldId id="282" r:id="rId20"/>
    <p:sldId id="267" r:id="rId21"/>
    <p:sldId id="266" r:id="rId22"/>
    <p:sldId id="296" r:id="rId23"/>
    <p:sldId id="300" r:id="rId24"/>
    <p:sldId id="297" r:id="rId25"/>
    <p:sldId id="301" r:id="rId26"/>
    <p:sldId id="298" r:id="rId27"/>
    <p:sldId id="302" r:id="rId28"/>
    <p:sldId id="269" r:id="rId29"/>
    <p:sldId id="290"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61" autoAdjust="0"/>
    <p:restoredTop sz="83568" autoAdjust="0"/>
  </p:normalViewPr>
  <p:slideViewPr>
    <p:cSldViewPr snapToGrid="0">
      <p:cViewPr varScale="1">
        <p:scale>
          <a:sx n="53" d="100"/>
          <a:sy n="53" d="100"/>
        </p:scale>
        <p:origin x="1384" y="3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dirty="0"/>
              <a:t>Primary</a:t>
            </a:r>
            <a:r>
              <a:rPr lang="en-US" sz="2000" baseline="0" dirty="0"/>
              <a:t> Outcome</a:t>
            </a:r>
            <a:endParaRPr lang="en-US" sz="200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Vascepa Eligible
          (17%)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26</c:v>
                </c:pt>
              </c:numCache>
            </c:numRef>
          </c:val>
          <c:extLst>
            <c:ext xmlns:c16="http://schemas.microsoft.com/office/drawing/2014/chart" uri="{C3380CC4-5D6E-409C-BE32-E72D297353CC}">
              <c16:uniqueId val="{00000000-43F3-4082-A858-7817A87BE62D}"/>
            </c:ext>
          </c:extLst>
        </c:ser>
        <c:ser>
          <c:idx val="1"/>
          <c:order val="1"/>
          <c:tx>
            <c:strRef>
              <c:f>Sheet1!$C$1</c:f>
              <c:strCache>
                <c:ptCount val="1"/>
                <c:pt idx="0">
                  <c:v>Lovaza Eligible
        (6%)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10</c:v>
                </c:pt>
              </c:numCache>
            </c:numRef>
          </c:val>
          <c:extLst>
            <c:ext xmlns:c16="http://schemas.microsoft.com/office/drawing/2014/chart" uri="{C3380CC4-5D6E-409C-BE32-E72D297353CC}">
              <c16:uniqueId val="{00000001-43F3-4082-A858-7817A87BE62D}"/>
            </c:ext>
          </c:extLst>
        </c:ser>
        <c:ser>
          <c:idx val="2"/>
          <c:order val="2"/>
          <c:tx>
            <c:strRef>
              <c:f>Sheet1!$D$1</c:f>
              <c:strCache>
                <c:ptCount val="1"/>
                <c:pt idx="0">
                  <c:v>Not Eligible
   (77%)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General</c:formatCode>
                <c:ptCount val="1"/>
                <c:pt idx="0">
                  <c:v>120</c:v>
                </c:pt>
              </c:numCache>
            </c:numRef>
          </c:val>
          <c:extLst>
            <c:ext xmlns:c16="http://schemas.microsoft.com/office/drawing/2014/chart" uri="{C3380CC4-5D6E-409C-BE32-E72D297353CC}">
              <c16:uniqueId val="{00000002-43F3-4082-A858-7817A87BE62D}"/>
            </c:ext>
          </c:extLst>
        </c:ser>
        <c:dLbls>
          <c:showLegendKey val="0"/>
          <c:showVal val="0"/>
          <c:showCatName val="0"/>
          <c:showSerName val="0"/>
          <c:showPercent val="0"/>
          <c:showBubbleSize val="0"/>
        </c:dLbls>
        <c:gapWidth val="182"/>
        <c:axId val="939775112"/>
        <c:axId val="939772952"/>
      </c:barChart>
      <c:catAx>
        <c:axId val="939775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39772952"/>
        <c:crosses val="autoZero"/>
        <c:auto val="1"/>
        <c:lblAlgn val="ctr"/>
        <c:lblOffset val="100"/>
        <c:noMultiLvlLbl val="0"/>
      </c:catAx>
      <c:valAx>
        <c:axId val="939772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39775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Secondary</a:t>
            </a:r>
            <a:r>
              <a:rPr lang="en-US" sz="2000" baseline="0" dirty="0"/>
              <a:t> Outcome</a:t>
            </a:r>
            <a:endParaRPr lang="en-US" sz="2000"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Baseline TG &lt; 150
           (11%)</c:v>
                </c:pt>
              </c:strCache>
            </c:strRef>
          </c:tx>
          <c:spPr>
            <a:solidFill>
              <a:srgbClr val="FF5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General</c:formatCode>
                <c:ptCount val="1"/>
                <c:pt idx="0">
                  <c:v>17</c:v>
                </c:pt>
              </c:numCache>
            </c:numRef>
          </c:val>
          <c:extLst>
            <c:ext xmlns:c16="http://schemas.microsoft.com/office/drawing/2014/chart" uri="{C3380CC4-5D6E-409C-BE32-E72D297353CC}">
              <c16:uniqueId val="{00000000-8980-4BB2-B73F-5BA4F1AD8227}"/>
            </c:ext>
          </c:extLst>
        </c:ser>
        <c:ser>
          <c:idx val="1"/>
          <c:order val="1"/>
          <c:tx>
            <c:strRef>
              <c:f>Sheet1!$C$1</c:f>
              <c:strCache>
                <c:ptCount val="1"/>
                <c:pt idx="0">
                  <c:v>Baseline TG &gt; 150
          (89%)</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General</c:formatCode>
                <c:ptCount val="1"/>
                <c:pt idx="0">
                  <c:v>139</c:v>
                </c:pt>
              </c:numCache>
            </c:numRef>
          </c:val>
          <c:extLst>
            <c:ext xmlns:c16="http://schemas.microsoft.com/office/drawing/2014/chart" uri="{C3380CC4-5D6E-409C-BE32-E72D297353CC}">
              <c16:uniqueId val="{00000001-8980-4BB2-B73F-5BA4F1AD8227}"/>
            </c:ext>
          </c:extLst>
        </c:ser>
        <c:dLbls>
          <c:showLegendKey val="0"/>
          <c:showVal val="0"/>
          <c:showCatName val="0"/>
          <c:showSerName val="0"/>
          <c:showPercent val="0"/>
          <c:showBubbleSize val="0"/>
        </c:dLbls>
        <c:gapWidth val="182"/>
        <c:axId val="939775112"/>
        <c:axId val="939772952"/>
      </c:barChart>
      <c:catAx>
        <c:axId val="939775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39772952"/>
        <c:crosses val="autoZero"/>
        <c:auto val="1"/>
        <c:lblAlgn val="ctr"/>
        <c:lblOffset val="100"/>
        <c:noMultiLvlLbl val="0"/>
      </c:catAx>
      <c:valAx>
        <c:axId val="939772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39775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5D43C-EB3E-4603-BE21-96C586EBE296}" type="datetimeFigureOut">
              <a:rPr lang="en-US" smtClean="0"/>
              <a:t>5/5/2025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370E55-45FB-4A30-98FD-B3419A0FD160}" type="slidenum">
              <a:rPr lang="en-US" smtClean="0"/>
              <a:t>‹#›</a:t>
            </a:fld>
            <a:endParaRPr lang="en-US" dirty="0"/>
          </a:p>
        </p:txBody>
      </p:sp>
    </p:spTree>
    <p:extLst>
      <p:ext uri="{BB962C8B-B14F-4D97-AF65-F5344CB8AC3E}">
        <p14:creationId xmlns:p14="http://schemas.microsoft.com/office/powerpoint/2010/main" val="1566337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1</a:t>
            </a:fld>
            <a:endParaRPr lang="en-US" dirty="0"/>
          </a:p>
        </p:txBody>
      </p:sp>
    </p:spTree>
    <p:extLst>
      <p:ext uri="{BB962C8B-B14F-4D97-AF65-F5344CB8AC3E}">
        <p14:creationId xmlns:p14="http://schemas.microsoft.com/office/powerpoint/2010/main" val="8062562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additional data that was collected from the included patients, in the form of a second list generated by informatics pharmacist</a:t>
            </a:r>
          </a:p>
        </p:txBody>
      </p:sp>
      <p:sp>
        <p:nvSpPr>
          <p:cNvPr id="4" name="Slide Number Placeholder 3"/>
          <p:cNvSpPr>
            <a:spLocks noGrp="1"/>
          </p:cNvSpPr>
          <p:nvPr>
            <p:ph type="sldNum" sz="quarter" idx="5"/>
          </p:nvPr>
        </p:nvSpPr>
        <p:spPr/>
        <p:txBody>
          <a:bodyPr/>
          <a:lstStyle/>
          <a:p>
            <a:fld id="{A7370E55-45FB-4A30-98FD-B3419A0FD160}" type="slidenum">
              <a:rPr lang="en-US" smtClean="0"/>
              <a:t>12</a:t>
            </a:fld>
            <a:endParaRPr lang="en-US" dirty="0"/>
          </a:p>
        </p:txBody>
      </p:sp>
    </p:spTree>
    <p:extLst>
      <p:ext uri="{BB962C8B-B14F-4D97-AF65-F5344CB8AC3E}">
        <p14:creationId xmlns:p14="http://schemas.microsoft.com/office/powerpoint/2010/main" val="4178693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13</a:t>
            </a:fld>
            <a:endParaRPr lang="en-US" dirty="0"/>
          </a:p>
        </p:txBody>
      </p:sp>
    </p:spTree>
    <p:extLst>
      <p:ext uri="{BB962C8B-B14F-4D97-AF65-F5344CB8AC3E}">
        <p14:creationId xmlns:p14="http://schemas.microsoft.com/office/powerpoint/2010/main" val="404494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&gt; 45 years of age with established cardiovascular disease (CVD)</a:t>
            </a:r>
          </a:p>
          <a:p>
            <a:pPr lvl="1"/>
            <a:r>
              <a:rPr lang="en-US" sz="1800" dirty="0"/>
              <a:t>CVD: h/o ACS, MI, ischemic stroke and/or symptomatic PAD</a:t>
            </a:r>
          </a:p>
          <a:p>
            <a:r>
              <a:rPr lang="en-US" sz="2000" dirty="0"/>
              <a:t>On moderate-high intensity statin (or max tolerated statin) and LDL is 41-100 mg/dL </a:t>
            </a:r>
          </a:p>
          <a:p>
            <a:r>
              <a:rPr lang="en-US" sz="2000" dirty="0"/>
              <a:t>Fasting triglyceride level of &gt; 150 mg/dL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most recent TG levels in the chart within 2 years were used for “recent TG levels”</a:t>
            </a:r>
          </a:p>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14</a:t>
            </a:fld>
            <a:endParaRPr lang="en-US" dirty="0"/>
          </a:p>
        </p:txBody>
      </p:sp>
    </p:spTree>
    <p:extLst>
      <p:ext uri="{BB962C8B-B14F-4D97-AF65-F5344CB8AC3E}">
        <p14:creationId xmlns:p14="http://schemas.microsoft.com/office/powerpoint/2010/main" val="42210051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Fasting triglyceride level of &gt; 500 mg/dL on </a:t>
            </a:r>
            <a:r>
              <a:rPr lang="en-US" sz="2000" u="sng" dirty="0"/>
              <a:t>two</a:t>
            </a:r>
            <a:r>
              <a:rPr lang="en-US" sz="2000" dirty="0"/>
              <a:t> occasions</a:t>
            </a:r>
          </a:p>
          <a:p>
            <a:pPr lvl="1"/>
            <a:r>
              <a:rPr lang="en-US" sz="1800" dirty="0"/>
              <a:t>Secondary causes should be considered and addressed prior to initiation</a:t>
            </a:r>
          </a:p>
          <a:p>
            <a:endParaRPr lang="en-US" dirty="0"/>
          </a:p>
          <a:p>
            <a:r>
              <a:rPr lang="en-US" dirty="0"/>
              <a:t>For either of these, if they don’t meet CFU they are deemed ineligible</a:t>
            </a:r>
          </a:p>
        </p:txBody>
      </p:sp>
      <p:sp>
        <p:nvSpPr>
          <p:cNvPr id="4" name="Slide Number Placeholder 3"/>
          <p:cNvSpPr>
            <a:spLocks noGrp="1"/>
          </p:cNvSpPr>
          <p:nvPr>
            <p:ph type="sldNum" sz="quarter" idx="5"/>
          </p:nvPr>
        </p:nvSpPr>
        <p:spPr/>
        <p:txBody>
          <a:bodyPr/>
          <a:lstStyle/>
          <a:p>
            <a:fld id="{A7370E55-45FB-4A30-98FD-B3419A0FD160}" type="slidenum">
              <a:rPr lang="en-US" smtClean="0"/>
              <a:t>15</a:t>
            </a:fld>
            <a:endParaRPr lang="en-US" dirty="0"/>
          </a:p>
        </p:txBody>
      </p:sp>
    </p:spTree>
    <p:extLst>
      <p:ext uri="{BB962C8B-B14F-4D97-AF65-F5344CB8AC3E}">
        <p14:creationId xmlns:p14="http://schemas.microsoft.com/office/powerpoint/2010/main" val="2065650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of secondary prevention patients</a:t>
            </a:r>
          </a:p>
        </p:txBody>
      </p:sp>
      <p:sp>
        <p:nvSpPr>
          <p:cNvPr id="4" name="Slide Number Placeholder 3"/>
          <p:cNvSpPr>
            <a:spLocks noGrp="1"/>
          </p:cNvSpPr>
          <p:nvPr>
            <p:ph type="sldNum" sz="quarter" idx="5"/>
          </p:nvPr>
        </p:nvSpPr>
        <p:spPr/>
        <p:txBody>
          <a:bodyPr/>
          <a:lstStyle/>
          <a:p>
            <a:fld id="{A7370E55-45FB-4A30-98FD-B3419A0FD160}" type="slidenum">
              <a:rPr lang="en-US" smtClean="0"/>
              <a:t>16</a:t>
            </a:fld>
            <a:endParaRPr lang="en-US" dirty="0"/>
          </a:p>
        </p:txBody>
      </p:sp>
    </p:spTree>
    <p:extLst>
      <p:ext uri="{BB962C8B-B14F-4D97-AF65-F5344CB8AC3E}">
        <p14:creationId xmlns:p14="http://schemas.microsoft.com/office/powerpoint/2010/main" val="13498985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Reiterate what the outcomes are</a:t>
            </a:r>
          </a:p>
        </p:txBody>
      </p:sp>
      <p:sp>
        <p:nvSpPr>
          <p:cNvPr id="4" name="Slide Number Placeholder 3"/>
          <p:cNvSpPr>
            <a:spLocks noGrp="1"/>
          </p:cNvSpPr>
          <p:nvPr>
            <p:ph type="sldNum" sz="quarter" idx="5"/>
          </p:nvPr>
        </p:nvSpPr>
        <p:spPr/>
        <p:txBody>
          <a:bodyPr/>
          <a:lstStyle/>
          <a:p>
            <a:fld id="{A7370E55-45FB-4A30-98FD-B3419A0FD160}" type="slidenum">
              <a:rPr lang="en-US" smtClean="0"/>
              <a:t>17</a:t>
            </a:fld>
            <a:endParaRPr lang="en-US" dirty="0"/>
          </a:p>
        </p:txBody>
      </p:sp>
    </p:spTree>
    <p:extLst>
      <p:ext uri="{BB962C8B-B14F-4D97-AF65-F5344CB8AC3E}">
        <p14:creationId xmlns:p14="http://schemas.microsoft.com/office/powerpoint/2010/main" val="150149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18</a:t>
            </a:fld>
            <a:endParaRPr lang="en-US" dirty="0"/>
          </a:p>
        </p:txBody>
      </p:sp>
    </p:spTree>
    <p:extLst>
      <p:ext uri="{BB962C8B-B14F-4D97-AF65-F5344CB8AC3E}">
        <p14:creationId xmlns:p14="http://schemas.microsoft.com/office/powerpoint/2010/main" val="11707430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TG-raising medications: steroids, SGAs, estrogen, BBs, thiazides, ART (TAF), alcohol use, high A1c </a:t>
            </a:r>
          </a:p>
          <a:p>
            <a:r>
              <a:rPr lang="en-US" dirty="0"/>
              <a:t>TG-raising conditions: diabetes, AUD</a:t>
            </a:r>
          </a:p>
        </p:txBody>
      </p:sp>
      <p:sp>
        <p:nvSpPr>
          <p:cNvPr id="4" name="Slide Number Placeholder 3"/>
          <p:cNvSpPr>
            <a:spLocks noGrp="1"/>
          </p:cNvSpPr>
          <p:nvPr>
            <p:ph type="sldNum" sz="quarter" idx="5"/>
          </p:nvPr>
        </p:nvSpPr>
        <p:spPr/>
        <p:txBody>
          <a:bodyPr/>
          <a:lstStyle/>
          <a:p>
            <a:fld id="{A7370E55-45FB-4A30-98FD-B3419A0FD160}" type="slidenum">
              <a:rPr lang="en-US" smtClean="0"/>
              <a:t>19</a:t>
            </a:fld>
            <a:endParaRPr lang="en-US" dirty="0"/>
          </a:p>
        </p:txBody>
      </p:sp>
    </p:spTree>
    <p:extLst>
      <p:ext uri="{BB962C8B-B14F-4D97-AF65-F5344CB8AC3E}">
        <p14:creationId xmlns:p14="http://schemas.microsoft.com/office/powerpoint/2010/main" val="94902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a:t>This evaluation supports the fact that there appears to be a significant role for Vascepa in the primary care setting in patients with prior CVD events. The rest of the original fish oil supplement patients should be evaluated </a:t>
            </a:r>
          </a:p>
          <a:p>
            <a:pPr marL="228600" indent="-228600">
              <a:buAutoNum type="arabicParenR"/>
            </a:pPr>
            <a:endParaRPr lang="en-US" dirty="0"/>
          </a:p>
          <a:p>
            <a:pPr marL="228600" indent="-228600">
              <a:buAutoNum type="arabicParenR"/>
            </a:pPr>
            <a:r>
              <a:rPr lang="en-US" dirty="0"/>
              <a:t>Fish oil supplements may have had no beneficial indication in these patients</a:t>
            </a:r>
          </a:p>
          <a:p>
            <a:pPr marL="0" indent="0">
              <a:buNone/>
            </a:pPr>
            <a:endParaRPr lang="en-US" dirty="0"/>
          </a:p>
          <a:p>
            <a:r>
              <a:rPr lang="en-US" dirty="0"/>
              <a:t>3) TG-raising medications: steroids, SGAs, estrogen, BBs, thiazides, ART (TAF), alcohol use, high A1c </a:t>
            </a:r>
            <a:r>
              <a:rPr lang="en-US" b="1" dirty="0"/>
              <a:t>(fish oil could have lowered them)</a:t>
            </a:r>
          </a:p>
          <a:p>
            <a:r>
              <a:rPr lang="en-US" dirty="0"/>
              <a:t>    TG-raising conditions: diabetes, AUD</a:t>
            </a:r>
          </a:p>
          <a:p>
            <a:pPr marL="0" indent="0">
              <a:buNone/>
            </a:pPr>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20</a:t>
            </a:fld>
            <a:endParaRPr lang="en-US" dirty="0"/>
          </a:p>
        </p:txBody>
      </p:sp>
    </p:spTree>
    <p:extLst>
      <p:ext uri="{BB962C8B-B14F-4D97-AF65-F5344CB8AC3E}">
        <p14:creationId xmlns:p14="http://schemas.microsoft.com/office/powerpoint/2010/main" val="38289798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en-US" sz="1200" dirty="0"/>
              <a:t>Patients determined to be IPE/OEE candidates should be contacted for their interest in therapy. The provider/PACT pharmacist should determine appropriateness of therapy and officially place an NF consult for IPE/OEE</a:t>
            </a:r>
          </a:p>
          <a:p>
            <a:endParaRPr lang="en-US" dirty="0"/>
          </a:p>
          <a:p>
            <a:r>
              <a:rPr lang="en-US" dirty="0"/>
              <a:t>3) Pharmacists can play a large role in education of importance of medication adherence and appropriateness based on patient clinical factors</a:t>
            </a:r>
          </a:p>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21</a:t>
            </a:fld>
            <a:endParaRPr lang="en-US" dirty="0"/>
          </a:p>
        </p:txBody>
      </p:sp>
    </p:spTree>
    <p:extLst>
      <p:ext uri="{BB962C8B-B14F-4D97-AF65-F5344CB8AC3E}">
        <p14:creationId xmlns:p14="http://schemas.microsoft.com/office/powerpoint/2010/main" val="2407601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4</a:t>
            </a:fld>
            <a:endParaRPr lang="en-US" dirty="0"/>
          </a:p>
        </p:txBody>
      </p:sp>
    </p:spTree>
    <p:extLst>
      <p:ext uri="{BB962C8B-B14F-4D97-AF65-F5344CB8AC3E}">
        <p14:creationId xmlns:p14="http://schemas.microsoft.com/office/powerpoint/2010/main" val="11489816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24</a:t>
            </a:fld>
            <a:endParaRPr lang="en-US" dirty="0"/>
          </a:p>
        </p:txBody>
      </p:sp>
    </p:spTree>
    <p:extLst>
      <p:ext uri="{BB962C8B-B14F-4D97-AF65-F5344CB8AC3E}">
        <p14:creationId xmlns:p14="http://schemas.microsoft.com/office/powerpoint/2010/main" val="15342811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25</a:t>
            </a:fld>
            <a:endParaRPr lang="en-US" dirty="0"/>
          </a:p>
        </p:txBody>
      </p:sp>
    </p:spTree>
    <p:extLst>
      <p:ext uri="{BB962C8B-B14F-4D97-AF65-F5344CB8AC3E}">
        <p14:creationId xmlns:p14="http://schemas.microsoft.com/office/powerpoint/2010/main" val="4625477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O3FAs lower TGs by 20-50%</a:t>
            </a:r>
          </a:p>
          <a:p>
            <a:r>
              <a:rPr lang="en-US" dirty="0"/>
              <a:t>Statins lower TGs by 15-33%</a:t>
            </a:r>
          </a:p>
          <a:p>
            <a:r>
              <a:rPr lang="en-US" dirty="0"/>
              <a:t>Fenofibrate lowers TGs by 40-50% (more limited CV mortality/overall mortality evidence compared to statins, maybe reduced coronary events)</a:t>
            </a:r>
          </a:p>
          <a:p>
            <a:r>
              <a:rPr lang="en-US" dirty="0"/>
              <a:t>Gemfibrozil shown to reduce CV mortality/morbidity in low-HDL VA patients. Better as monotherapy than with statins</a:t>
            </a:r>
          </a:p>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28</a:t>
            </a:fld>
            <a:endParaRPr lang="en-US" dirty="0"/>
          </a:p>
        </p:txBody>
      </p:sp>
    </p:spTree>
    <p:extLst>
      <p:ext uri="{BB962C8B-B14F-4D97-AF65-F5344CB8AC3E}">
        <p14:creationId xmlns:p14="http://schemas.microsoft.com/office/powerpoint/2010/main" val="36500233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29</a:t>
            </a:fld>
            <a:endParaRPr lang="en-US" dirty="0"/>
          </a:p>
        </p:txBody>
      </p:sp>
    </p:spTree>
    <p:extLst>
      <p:ext uri="{BB962C8B-B14F-4D97-AF65-F5344CB8AC3E}">
        <p14:creationId xmlns:p14="http://schemas.microsoft.com/office/powerpoint/2010/main" val="2187074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3 of these questions will be asked as true/false questions at the end of the presentation</a:t>
            </a:r>
          </a:p>
        </p:txBody>
      </p:sp>
      <p:sp>
        <p:nvSpPr>
          <p:cNvPr id="4" name="Slide Number Placeholder 3"/>
          <p:cNvSpPr>
            <a:spLocks noGrp="1"/>
          </p:cNvSpPr>
          <p:nvPr>
            <p:ph type="sldNum" sz="quarter" idx="5"/>
          </p:nvPr>
        </p:nvSpPr>
        <p:spPr/>
        <p:txBody>
          <a:bodyPr/>
          <a:lstStyle/>
          <a:p>
            <a:fld id="{A7370E55-45FB-4A30-98FD-B3419A0FD160}" type="slidenum">
              <a:rPr lang="en-US" smtClean="0"/>
              <a:t>5</a:t>
            </a:fld>
            <a:endParaRPr lang="en-US" dirty="0"/>
          </a:p>
        </p:txBody>
      </p:sp>
    </p:spTree>
    <p:extLst>
      <p:ext uri="{BB962C8B-B14F-4D97-AF65-F5344CB8AC3E}">
        <p14:creationId xmlns:p14="http://schemas.microsoft.com/office/powerpoint/2010/main" val="4172119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dirty="0"/>
              <a:t>Today we’re going to talk about why it was important to do this evaluation, how we evaluated all of the relevant patients, and what the results of this evaluation tell us about current and future patients with HTG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EPA/DHA content – the specific fatty acids in fish oil thought to provide some of the benefit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This evidence differs from previous assumptions that OTC fish oil has CV benefit</a:t>
            </a:r>
          </a:p>
          <a:p>
            <a:endParaRPr lang="en-US" dirty="0"/>
          </a:p>
          <a:p>
            <a:r>
              <a:rPr lang="en-US" dirty="0"/>
              <a:t>3) EPA/DHA content</a:t>
            </a:r>
          </a:p>
        </p:txBody>
      </p:sp>
      <p:sp>
        <p:nvSpPr>
          <p:cNvPr id="4" name="Slide Number Placeholder 3"/>
          <p:cNvSpPr>
            <a:spLocks noGrp="1"/>
          </p:cNvSpPr>
          <p:nvPr>
            <p:ph type="sldNum" sz="quarter" idx="5"/>
          </p:nvPr>
        </p:nvSpPr>
        <p:spPr/>
        <p:txBody>
          <a:bodyPr/>
          <a:lstStyle/>
          <a:p>
            <a:fld id="{A7370E55-45FB-4A30-98FD-B3419A0FD160}" type="slidenum">
              <a:rPr lang="en-US" smtClean="0"/>
              <a:t>6</a:t>
            </a:fld>
            <a:endParaRPr lang="en-US" dirty="0"/>
          </a:p>
        </p:txBody>
      </p:sp>
    </p:spTree>
    <p:extLst>
      <p:ext uri="{BB962C8B-B14F-4D97-AF65-F5344CB8AC3E}">
        <p14:creationId xmlns:p14="http://schemas.microsoft.com/office/powerpoint/2010/main" val="3286910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This indication is consistently supported by the VA guidelines and ACC/AHA guidelines</a:t>
            </a:r>
          </a:p>
          <a:p>
            <a:endParaRPr lang="en-US" dirty="0"/>
          </a:p>
          <a:p>
            <a:r>
              <a:rPr lang="en-US" dirty="0"/>
              <a:t>5) The main benefit from Lovaza comes from its purified and consistent EPA/DHA content. Used in patients with very high TG to avoid pancreatitis, other complications</a:t>
            </a:r>
          </a:p>
        </p:txBody>
      </p:sp>
      <p:sp>
        <p:nvSpPr>
          <p:cNvPr id="4" name="Slide Number Placeholder 3"/>
          <p:cNvSpPr>
            <a:spLocks noGrp="1"/>
          </p:cNvSpPr>
          <p:nvPr>
            <p:ph type="sldNum" sz="quarter" idx="5"/>
          </p:nvPr>
        </p:nvSpPr>
        <p:spPr/>
        <p:txBody>
          <a:bodyPr/>
          <a:lstStyle/>
          <a:p>
            <a:fld id="{A7370E55-45FB-4A30-98FD-B3419A0FD160}" type="slidenum">
              <a:rPr lang="en-US" smtClean="0"/>
              <a:t>7</a:t>
            </a:fld>
            <a:endParaRPr lang="en-US" dirty="0"/>
          </a:p>
        </p:txBody>
      </p:sp>
    </p:spTree>
    <p:extLst>
      <p:ext uri="{BB962C8B-B14F-4D97-AF65-F5344CB8AC3E}">
        <p14:creationId xmlns:p14="http://schemas.microsoft.com/office/powerpoint/2010/main" val="1677346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Which may benefit vs. just stopping the fish oil completely?</a:t>
            </a:r>
          </a:p>
        </p:txBody>
      </p:sp>
      <p:sp>
        <p:nvSpPr>
          <p:cNvPr id="4" name="Slide Number Placeholder 3"/>
          <p:cNvSpPr>
            <a:spLocks noGrp="1"/>
          </p:cNvSpPr>
          <p:nvPr>
            <p:ph type="sldNum" sz="quarter" idx="5"/>
          </p:nvPr>
        </p:nvSpPr>
        <p:spPr/>
        <p:txBody>
          <a:bodyPr/>
          <a:lstStyle/>
          <a:p>
            <a:fld id="{A7370E55-45FB-4A30-98FD-B3419A0FD160}" type="slidenum">
              <a:rPr lang="en-US" smtClean="0"/>
              <a:t>8</a:t>
            </a:fld>
            <a:endParaRPr lang="en-US" dirty="0"/>
          </a:p>
        </p:txBody>
      </p:sp>
    </p:spTree>
    <p:extLst>
      <p:ext uri="{BB962C8B-B14F-4D97-AF65-F5344CB8AC3E}">
        <p14:creationId xmlns:p14="http://schemas.microsoft.com/office/powerpoint/2010/main" val="1677523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This goes back to the original thought/idea that OTC fish oil would be have arbitrary CV benefit without much actual data to support this, therefore there may have been no indication for it at all</a:t>
            </a:r>
          </a:p>
        </p:txBody>
      </p:sp>
      <p:sp>
        <p:nvSpPr>
          <p:cNvPr id="4" name="Slide Number Placeholder 3"/>
          <p:cNvSpPr>
            <a:spLocks noGrp="1"/>
          </p:cNvSpPr>
          <p:nvPr>
            <p:ph type="sldNum" sz="quarter" idx="5"/>
          </p:nvPr>
        </p:nvSpPr>
        <p:spPr/>
        <p:txBody>
          <a:bodyPr/>
          <a:lstStyle/>
          <a:p>
            <a:fld id="{A7370E55-45FB-4A30-98FD-B3419A0FD160}" type="slidenum">
              <a:rPr lang="en-US" smtClean="0"/>
              <a:t>9</a:t>
            </a:fld>
            <a:endParaRPr lang="en-US" dirty="0"/>
          </a:p>
        </p:txBody>
      </p:sp>
    </p:spTree>
    <p:extLst>
      <p:ext uri="{BB962C8B-B14F-4D97-AF65-F5344CB8AC3E}">
        <p14:creationId xmlns:p14="http://schemas.microsoft.com/office/powerpoint/2010/main" val="3393730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Chart data was in the form of list pulled from the informatics pharmacist. Most recent TG levels were used if available</a:t>
            </a:r>
          </a:p>
          <a:p>
            <a:r>
              <a:rPr lang="en-US" dirty="0"/>
              <a:t>4) That initial cohort included 800 patients on active fish oil supplements</a:t>
            </a:r>
          </a:p>
        </p:txBody>
      </p:sp>
      <p:sp>
        <p:nvSpPr>
          <p:cNvPr id="4" name="Slide Number Placeholder 3"/>
          <p:cNvSpPr>
            <a:spLocks noGrp="1"/>
          </p:cNvSpPr>
          <p:nvPr>
            <p:ph type="sldNum" sz="quarter" idx="5"/>
          </p:nvPr>
        </p:nvSpPr>
        <p:spPr/>
        <p:txBody>
          <a:bodyPr/>
          <a:lstStyle/>
          <a:p>
            <a:fld id="{A7370E55-45FB-4A30-98FD-B3419A0FD160}" type="slidenum">
              <a:rPr lang="en-US" smtClean="0"/>
              <a:t>10</a:t>
            </a:fld>
            <a:endParaRPr lang="en-US" dirty="0"/>
          </a:p>
        </p:txBody>
      </p:sp>
    </p:spTree>
    <p:extLst>
      <p:ext uri="{BB962C8B-B14F-4D97-AF65-F5344CB8AC3E}">
        <p14:creationId xmlns:p14="http://schemas.microsoft.com/office/powerpoint/2010/main" val="3776422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Inclusion criteria of a subset of patients due project scope/timeline limitations. All of the included patients are part of provider teams that pharmacists work with</a:t>
            </a:r>
          </a:p>
          <a:p>
            <a:endParaRPr lang="en-US" dirty="0"/>
          </a:p>
        </p:txBody>
      </p:sp>
      <p:sp>
        <p:nvSpPr>
          <p:cNvPr id="4" name="Slide Number Placeholder 3"/>
          <p:cNvSpPr>
            <a:spLocks noGrp="1"/>
          </p:cNvSpPr>
          <p:nvPr>
            <p:ph type="sldNum" sz="quarter" idx="5"/>
          </p:nvPr>
        </p:nvSpPr>
        <p:spPr/>
        <p:txBody>
          <a:bodyPr/>
          <a:lstStyle/>
          <a:p>
            <a:fld id="{A7370E55-45FB-4A30-98FD-B3419A0FD160}" type="slidenum">
              <a:rPr lang="en-US" smtClean="0"/>
              <a:t>11</a:t>
            </a:fld>
            <a:endParaRPr lang="en-US" dirty="0"/>
          </a:p>
        </p:txBody>
      </p:sp>
    </p:spTree>
    <p:extLst>
      <p:ext uri="{BB962C8B-B14F-4D97-AF65-F5344CB8AC3E}">
        <p14:creationId xmlns:p14="http://schemas.microsoft.com/office/powerpoint/2010/main" val="40973176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5923F103-BC34-4FE4-A40E-EDDEECFDA5D0}" type="datetimeFigureOut">
              <a:rPr lang="en-US" smtClean="0"/>
              <a:pPr/>
              <a:t>5/5/2025</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8967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2668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8585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166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7819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5/5/2025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074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5/5/2025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19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209486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333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4911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308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6956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5/5/2025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777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5/5/2025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662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5/5/2025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78607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9902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9839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2BE451C3-0FF4-47C4-B829-773ADF60F88C}" type="datetimeFigureOut">
              <a:rPr lang="en-US" smtClean="0"/>
              <a:t>5/5/2025</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71205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chart" Target="../charts/char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casey.karler@va.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D53B3-0E44-BA20-7ECA-0B5DB8CCC3F6}"/>
              </a:ext>
            </a:extLst>
          </p:cNvPr>
          <p:cNvSpPr>
            <a:spLocks noGrp="1"/>
          </p:cNvSpPr>
          <p:nvPr>
            <p:ph type="ctrTitle"/>
          </p:nvPr>
        </p:nvSpPr>
        <p:spPr>
          <a:xfrm>
            <a:off x="1154955" y="1392810"/>
            <a:ext cx="8825658" cy="2677648"/>
          </a:xfrm>
        </p:spPr>
        <p:txBody>
          <a:bodyPr/>
          <a:lstStyle/>
          <a:p>
            <a:r>
              <a:rPr lang="en-US" sz="4000" dirty="0"/>
              <a:t>Evaluation of Hypertriglyceridemia and Omega-3 Use at the New Mexico VA Health Care System</a:t>
            </a:r>
          </a:p>
        </p:txBody>
      </p:sp>
      <p:sp>
        <p:nvSpPr>
          <p:cNvPr id="3" name="Subtitle 2">
            <a:extLst>
              <a:ext uri="{FF2B5EF4-FFF2-40B4-BE49-F238E27FC236}">
                <a16:creationId xmlns:a16="http://schemas.microsoft.com/office/drawing/2014/main" id="{102EC519-AEDA-3B80-CD6F-5E5C3BDF14A5}"/>
              </a:ext>
            </a:extLst>
          </p:cNvPr>
          <p:cNvSpPr>
            <a:spLocks noGrp="1"/>
          </p:cNvSpPr>
          <p:nvPr>
            <p:ph type="subTitle" idx="1"/>
          </p:nvPr>
        </p:nvSpPr>
        <p:spPr>
          <a:xfrm>
            <a:off x="1154955" y="4193179"/>
            <a:ext cx="8825658" cy="1198953"/>
          </a:xfrm>
        </p:spPr>
        <p:txBody>
          <a:bodyPr>
            <a:noAutofit/>
          </a:bodyPr>
          <a:lstStyle/>
          <a:p>
            <a:r>
              <a:rPr lang="en-US" dirty="0"/>
              <a:t>Casey Karler, PharmD, Pgy1 Resident</a:t>
            </a:r>
          </a:p>
          <a:p>
            <a:r>
              <a:rPr lang="en-US" dirty="0"/>
              <a:t>New Mexico VA Health care system PGY1 residency program</a:t>
            </a:r>
          </a:p>
          <a:p>
            <a:r>
              <a:rPr lang="en-US" dirty="0"/>
              <a:t>Albuquerque, New Mexico</a:t>
            </a:r>
          </a:p>
        </p:txBody>
      </p:sp>
      <p:pic>
        <p:nvPicPr>
          <p:cNvPr id="10" name="Picture 9" descr="Graphical user interface&#10;&#10;Description automatically generated with low confidence">
            <a:extLst>
              <a:ext uri="{FF2B5EF4-FFF2-40B4-BE49-F238E27FC236}">
                <a16:creationId xmlns:a16="http://schemas.microsoft.com/office/drawing/2014/main" id="{86B3672A-3244-B8C9-52AE-732F89EAED66}"/>
              </a:ext>
            </a:extLst>
          </p:cNvPr>
          <p:cNvPicPr>
            <a:picLocks noChangeAspect="1"/>
          </p:cNvPicPr>
          <p:nvPr/>
        </p:nvPicPr>
        <p:blipFill>
          <a:blip r:embed="rId3"/>
          <a:stretch>
            <a:fillRect/>
          </a:stretch>
        </p:blipFill>
        <p:spPr>
          <a:xfrm>
            <a:off x="7744967" y="5465190"/>
            <a:ext cx="3881665" cy="872622"/>
          </a:xfrm>
          <a:prstGeom prst="rect">
            <a:avLst/>
          </a:prstGeom>
        </p:spPr>
      </p:pic>
    </p:spTree>
    <p:extLst>
      <p:ext uri="{BB962C8B-B14F-4D97-AF65-F5344CB8AC3E}">
        <p14:creationId xmlns:p14="http://schemas.microsoft.com/office/powerpoint/2010/main" val="1649715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E635042-9054-6397-D5EA-7602D8A863FB}"/>
              </a:ext>
            </a:extLst>
          </p:cNvPr>
          <p:cNvSpPr>
            <a:spLocks noGrp="1"/>
          </p:cNvSpPr>
          <p:nvPr>
            <p:ph idx="1"/>
          </p:nvPr>
        </p:nvSpPr>
        <p:spPr>
          <a:xfrm>
            <a:off x="1154953" y="2813812"/>
            <a:ext cx="8761412" cy="2919476"/>
          </a:xfrm>
        </p:spPr>
        <p:txBody>
          <a:bodyPr>
            <a:normAutofit/>
          </a:bodyPr>
          <a:lstStyle/>
          <a:p>
            <a:pPr>
              <a:spcAft>
                <a:spcPts val="600"/>
              </a:spcAft>
            </a:pPr>
            <a:r>
              <a:rPr lang="en-US" sz="2000" dirty="0"/>
              <a:t>Single-center, retrospective cohort chart review</a:t>
            </a:r>
          </a:p>
          <a:p>
            <a:pPr>
              <a:spcAft>
                <a:spcPts val="600"/>
              </a:spcAft>
            </a:pPr>
            <a:r>
              <a:rPr lang="en-US" sz="2000" dirty="0"/>
              <a:t>Chart review date range: January 1, 2000, to present</a:t>
            </a:r>
          </a:p>
          <a:p>
            <a:pPr>
              <a:spcAft>
                <a:spcPts val="600"/>
              </a:spcAft>
            </a:pPr>
            <a:r>
              <a:rPr lang="en-US" sz="2000" dirty="0"/>
              <a:t>Initial patient list: all Albuquerque/community VA primary care patients with active omega-3 supplement prescriptions in New Mexico, just prior to the formulary change in 2024</a:t>
            </a:r>
          </a:p>
        </p:txBody>
      </p:sp>
      <p:sp>
        <p:nvSpPr>
          <p:cNvPr id="7" name="Title 6">
            <a:extLst>
              <a:ext uri="{FF2B5EF4-FFF2-40B4-BE49-F238E27FC236}">
                <a16:creationId xmlns:a16="http://schemas.microsoft.com/office/drawing/2014/main" id="{3F4AC144-D2A6-8731-20D6-054A3BA84AA6}"/>
              </a:ext>
            </a:extLst>
          </p:cNvPr>
          <p:cNvSpPr>
            <a:spLocks noGrp="1"/>
          </p:cNvSpPr>
          <p:nvPr>
            <p:ph type="title"/>
          </p:nvPr>
        </p:nvSpPr>
        <p:spPr/>
        <p:txBody>
          <a:bodyPr/>
          <a:lstStyle/>
          <a:p>
            <a:r>
              <a:rPr lang="en-US" dirty="0"/>
              <a:t>Methods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04F98991-F00C-893E-2EFA-D72BD78FD5F3}"/>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1768515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E635042-9054-6397-D5EA-7602D8A863FB}"/>
              </a:ext>
            </a:extLst>
          </p:cNvPr>
          <p:cNvSpPr>
            <a:spLocks noGrp="1"/>
          </p:cNvSpPr>
          <p:nvPr>
            <p:ph idx="1"/>
          </p:nvPr>
        </p:nvSpPr>
        <p:spPr/>
        <p:txBody>
          <a:bodyPr/>
          <a:lstStyle/>
          <a:p>
            <a:r>
              <a:rPr lang="en-US" sz="2000" dirty="0"/>
              <a:t>Inclusion criteria: </a:t>
            </a:r>
          </a:p>
          <a:p>
            <a:pPr lvl="1"/>
            <a:r>
              <a:rPr lang="en-US" sz="1800" dirty="0"/>
              <a:t>Patients from 7 Albuquerque primary care clinics</a:t>
            </a:r>
          </a:p>
          <a:p>
            <a:pPr lvl="1"/>
            <a:r>
              <a:rPr lang="en-US" sz="1800" dirty="0"/>
              <a:t>Patients from 3 VA community-based outpatient clinics (CBOCs)</a:t>
            </a:r>
          </a:p>
          <a:p>
            <a:r>
              <a:rPr lang="en-US" sz="2000" dirty="0"/>
              <a:t>Exclusion criteria: </a:t>
            </a:r>
          </a:p>
          <a:p>
            <a:pPr lvl="1"/>
            <a:r>
              <a:rPr lang="en-US" sz="1800" dirty="0"/>
              <a:t>Indications for omega-3 use other than hypertriglyceridemia </a:t>
            </a:r>
          </a:p>
          <a:p>
            <a:pPr lvl="1"/>
            <a:r>
              <a:rPr lang="en-US" sz="1800" dirty="0"/>
              <a:t>All patients in any other VA Albuquerque clinics/CBOCs in New Mexico</a:t>
            </a:r>
          </a:p>
          <a:p>
            <a:endParaRPr lang="en-US" dirty="0"/>
          </a:p>
        </p:txBody>
      </p:sp>
      <p:sp>
        <p:nvSpPr>
          <p:cNvPr id="7" name="Title 6">
            <a:extLst>
              <a:ext uri="{FF2B5EF4-FFF2-40B4-BE49-F238E27FC236}">
                <a16:creationId xmlns:a16="http://schemas.microsoft.com/office/drawing/2014/main" id="{3F4AC144-D2A6-8731-20D6-054A3BA84AA6}"/>
              </a:ext>
            </a:extLst>
          </p:cNvPr>
          <p:cNvSpPr>
            <a:spLocks noGrp="1"/>
          </p:cNvSpPr>
          <p:nvPr>
            <p:ph type="title"/>
          </p:nvPr>
        </p:nvSpPr>
        <p:spPr/>
        <p:txBody>
          <a:bodyPr/>
          <a:lstStyle/>
          <a:p>
            <a:r>
              <a:rPr lang="en-US" dirty="0"/>
              <a:t>Methods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04F98991-F00C-893E-2EFA-D72BD78FD5F3}"/>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374483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E635042-9054-6397-D5EA-7602D8A863FB}"/>
              </a:ext>
            </a:extLst>
          </p:cNvPr>
          <p:cNvSpPr>
            <a:spLocks noGrp="1"/>
          </p:cNvSpPr>
          <p:nvPr>
            <p:ph idx="1"/>
          </p:nvPr>
        </p:nvSpPr>
        <p:spPr/>
        <p:txBody>
          <a:bodyPr>
            <a:normAutofit lnSpcReduction="10000"/>
          </a:bodyPr>
          <a:lstStyle/>
          <a:p>
            <a:r>
              <a:rPr lang="en-US" sz="2000" dirty="0"/>
              <a:t>Components of the data collected:</a:t>
            </a:r>
          </a:p>
          <a:p>
            <a:pPr lvl="1"/>
            <a:r>
              <a:rPr lang="en-US" sz="1800" dirty="0"/>
              <a:t>Demographic information, allergies</a:t>
            </a:r>
          </a:p>
          <a:p>
            <a:pPr lvl="1"/>
            <a:r>
              <a:rPr lang="en-US" sz="1800" dirty="0"/>
              <a:t>Triglyceride levels with dates</a:t>
            </a:r>
          </a:p>
          <a:p>
            <a:pPr lvl="1"/>
            <a:r>
              <a:rPr lang="en-US" sz="1800" dirty="0"/>
              <a:t>Omega-3 supplement prescription fill dates</a:t>
            </a:r>
          </a:p>
          <a:p>
            <a:pPr lvl="1"/>
            <a:r>
              <a:rPr lang="en-US" sz="1800" dirty="0"/>
              <a:t>Lipid panels</a:t>
            </a:r>
          </a:p>
          <a:p>
            <a:pPr lvl="1"/>
            <a:r>
              <a:rPr lang="en-US" sz="1800" dirty="0"/>
              <a:t>Statin fill history</a:t>
            </a:r>
          </a:p>
          <a:p>
            <a:pPr lvl="1"/>
            <a:r>
              <a:rPr lang="en-US" sz="1800" dirty="0"/>
              <a:t>ICD10 diagnosis codes (e.g. myocardial infarction, stroke, peripheral arterial disease)</a:t>
            </a:r>
          </a:p>
          <a:p>
            <a:pPr lvl="1"/>
            <a:r>
              <a:rPr lang="en-US" sz="1800" dirty="0"/>
              <a:t>Renal function</a:t>
            </a:r>
          </a:p>
          <a:p>
            <a:pPr lvl="1"/>
            <a:endParaRPr lang="en-US" sz="1800" dirty="0"/>
          </a:p>
          <a:p>
            <a:endParaRPr lang="en-US" sz="2000" dirty="0"/>
          </a:p>
        </p:txBody>
      </p:sp>
      <p:sp>
        <p:nvSpPr>
          <p:cNvPr id="7" name="Title 6">
            <a:extLst>
              <a:ext uri="{FF2B5EF4-FFF2-40B4-BE49-F238E27FC236}">
                <a16:creationId xmlns:a16="http://schemas.microsoft.com/office/drawing/2014/main" id="{3F4AC144-D2A6-8731-20D6-054A3BA84AA6}"/>
              </a:ext>
            </a:extLst>
          </p:cNvPr>
          <p:cNvSpPr>
            <a:spLocks noGrp="1"/>
          </p:cNvSpPr>
          <p:nvPr>
            <p:ph type="title"/>
          </p:nvPr>
        </p:nvSpPr>
        <p:spPr/>
        <p:txBody>
          <a:bodyPr/>
          <a:lstStyle/>
          <a:p>
            <a:r>
              <a:rPr lang="en-US" dirty="0"/>
              <a:t>Methods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04F98991-F00C-893E-2EFA-D72BD78FD5F3}"/>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1231538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E635042-9054-6397-D5EA-7602D8A863FB}"/>
              </a:ext>
            </a:extLst>
          </p:cNvPr>
          <p:cNvSpPr>
            <a:spLocks noGrp="1"/>
          </p:cNvSpPr>
          <p:nvPr>
            <p:ph idx="1"/>
          </p:nvPr>
        </p:nvSpPr>
        <p:spPr>
          <a:xfrm>
            <a:off x="1154955" y="2996118"/>
            <a:ext cx="8761412" cy="3023681"/>
          </a:xfrm>
        </p:spPr>
        <p:txBody>
          <a:bodyPr>
            <a:normAutofit/>
          </a:bodyPr>
          <a:lstStyle/>
          <a:p>
            <a:pPr>
              <a:spcAft>
                <a:spcPts val="600"/>
              </a:spcAft>
            </a:pPr>
            <a:r>
              <a:rPr lang="en-US" sz="2000" b="1" dirty="0"/>
              <a:t>Primary outcome: </a:t>
            </a:r>
            <a:r>
              <a:rPr lang="en-US" sz="2000" dirty="0"/>
              <a:t>proportion of patients that are eligible for replacement with IPE or OEE</a:t>
            </a:r>
          </a:p>
          <a:p>
            <a:pPr>
              <a:spcAft>
                <a:spcPts val="600"/>
              </a:spcAft>
            </a:pPr>
            <a:r>
              <a:rPr lang="en-US" sz="2000" b="1" dirty="0"/>
              <a:t>Secondary outcome: </a:t>
            </a:r>
            <a:r>
              <a:rPr lang="en-US" sz="2000" dirty="0"/>
              <a:t>proportion of patients that were prescribed omega-3 supplements with a baseline TG level of ≤ 150 mg/dL</a:t>
            </a:r>
          </a:p>
          <a:p>
            <a:endParaRPr lang="en-US" sz="2000" dirty="0"/>
          </a:p>
        </p:txBody>
      </p:sp>
      <p:sp>
        <p:nvSpPr>
          <p:cNvPr id="7" name="Title 6">
            <a:extLst>
              <a:ext uri="{FF2B5EF4-FFF2-40B4-BE49-F238E27FC236}">
                <a16:creationId xmlns:a16="http://schemas.microsoft.com/office/drawing/2014/main" id="{3F4AC144-D2A6-8731-20D6-054A3BA84AA6}"/>
              </a:ext>
            </a:extLst>
          </p:cNvPr>
          <p:cNvSpPr>
            <a:spLocks noGrp="1"/>
          </p:cNvSpPr>
          <p:nvPr>
            <p:ph type="title"/>
          </p:nvPr>
        </p:nvSpPr>
        <p:spPr/>
        <p:txBody>
          <a:bodyPr/>
          <a:lstStyle/>
          <a:p>
            <a:r>
              <a:rPr lang="en-US" dirty="0"/>
              <a:t>Outcomes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04F98991-F00C-893E-2EFA-D72BD78FD5F3}"/>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3206809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4AC144-D2A6-8731-20D6-054A3BA84AA6}"/>
              </a:ext>
            </a:extLst>
          </p:cNvPr>
          <p:cNvSpPr>
            <a:spLocks noGrp="1"/>
          </p:cNvSpPr>
          <p:nvPr>
            <p:ph type="title"/>
          </p:nvPr>
        </p:nvSpPr>
        <p:spPr/>
        <p:txBody>
          <a:bodyPr/>
          <a:lstStyle/>
          <a:p>
            <a:r>
              <a:rPr lang="en-US" dirty="0"/>
              <a:t>Methods</a:t>
            </a:r>
          </a:p>
        </p:txBody>
      </p:sp>
      <p:pic>
        <p:nvPicPr>
          <p:cNvPr id="5" name="Picture 4">
            <a:extLst>
              <a:ext uri="{FF2B5EF4-FFF2-40B4-BE49-F238E27FC236}">
                <a16:creationId xmlns:a16="http://schemas.microsoft.com/office/drawing/2014/main" id="{6DC9E2B5-A68E-337D-E559-DB429F5CD1C4}"/>
              </a:ext>
            </a:extLst>
          </p:cNvPr>
          <p:cNvPicPr>
            <a:picLocks noChangeAspect="1"/>
          </p:cNvPicPr>
          <p:nvPr/>
        </p:nvPicPr>
        <p:blipFill>
          <a:blip r:embed="rId3"/>
          <a:stretch>
            <a:fillRect/>
          </a:stretch>
        </p:blipFill>
        <p:spPr>
          <a:xfrm>
            <a:off x="3104153" y="2767308"/>
            <a:ext cx="8761413" cy="3454887"/>
          </a:xfrm>
          <a:prstGeom prst="rect">
            <a:avLst/>
          </a:prstGeom>
        </p:spPr>
      </p:pic>
      <p:pic>
        <p:nvPicPr>
          <p:cNvPr id="8" name="Content Placeholder 9" descr="Graphical user interface&#10;&#10;Description automatically generated with low confidence">
            <a:extLst>
              <a:ext uri="{FF2B5EF4-FFF2-40B4-BE49-F238E27FC236}">
                <a16:creationId xmlns:a16="http://schemas.microsoft.com/office/drawing/2014/main" id="{04F98991-F00C-893E-2EFA-D72BD78FD5F3}"/>
              </a:ext>
            </a:extLst>
          </p:cNvPr>
          <p:cNvPicPr>
            <a:picLocks noChangeAspect="1"/>
          </p:cNvPicPr>
          <p:nvPr/>
        </p:nvPicPr>
        <p:blipFill>
          <a:blip r:embed="rId4"/>
          <a:stretch>
            <a:fillRect/>
          </a:stretch>
        </p:blipFill>
        <p:spPr>
          <a:xfrm>
            <a:off x="8522420" y="6052930"/>
            <a:ext cx="3571746" cy="802951"/>
          </a:xfrm>
          <a:prstGeom prst="rect">
            <a:avLst/>
          </a:prstGeom>
        </p:spPr>
      </p:pic>
      <p:sp>
        <p:nvSpPr>
          <p:cNvPr id="3" name="Content Placeholder 2">
            <a:extLst>
              <a:ext uri="{FF2B5EF4-FFF2-40B4-BE49-F238E27FC236}">
                <a16:creationId xmlns:a16="http://schemas.microsoft.com/office/drawing/2014/main" id="{31A04A94-0753-B339-003F-FC0AA3B474A3}"/>
              </a:ext>
            </a:extLst>
          </p:cNvPr>
          <p:cNvSpPr>
            <a:spLocks noGrp="1"/>
          </p:cNvSpPr>
          <p:nvPr>
            <p:ph idx="1"/>
          </p:nvPr>
        </p:nvSpPr>
        <p:spPr>
          <a:xfrm>
            <a:off x="264088" y="3221182"/>
            <a:ext cx="3040243" cy="1626665"/>
          </a:xfrm>
        </p:spPr>
        <p:txBody>
          <a:bodyPr>
            <a:normAutofit fontScale="85000" lnSpcReduction="10000"/>
          </a:bodyPr>
          <a:lstStyle/>
          <a:p>
            <a:pPr marL="0" indent="0">
              <a:buNone/>
            </a:pPr>
            <a:r>
              <a:rPr lang="en-US" sz="2000" b="1" dirty="0"/>
              <a:t>Vascepa criteria for use </a:t>
            </a:r>
            <a:r>
              <a:rPr lang="en-US" sz="2800" b="1" dirty="0"/>
              <a:t>→</a:t>
            </a:r>
          </a:p>
          <a:p>
            <a:r>
              <a:rPr lang="en-US" sz="1900" dirty="0"/>
              <a:t>Age &gt; 45 with CVD</a:t>
            </a:r>
          </a:p>
          <a:p>
            <a:r>
              <a:rPr lang="en-US" sz="1900" dirty="0"/>
              <a:t>Statin therapy</a:t>
            </a:r>
          </a:p>
          <a:p>
            <a:r>
              <a:rPr lang="en-US" sz="1900" dirty="0"/>
              <a:t>Fasting TG &gt;150 mg/dL</a:t>
            </a:r>
          </a:p>
          <a:p>
            <a:endParaRPr lang="en-US" sz="2000" dirty="0"/>
          </a:p>
          <a:p>
            <a:pPr marL="0" indent="0">
              <a:buNone/>
            </a:pPr>
            <a:endParaRPr lang="en-US" sz="2000" dirty="0"/>
          </a:p>
        </p:txBody>
      </p:sp>
    </p:spTree>
    <p:extLst>
      <p:ext uri="{BB962C8B-B14F-4D97-AF65-F5344CB8AC3E}">
        <p14:creationId xmlns:p14="http://schemas.microsoft.com/office/powerpoint/2010/main" val="2715734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4AC144-D2A6-8731-20D6-054A3BA84AA6}"/>
              </a:ext>
            </a:extLst>
          </p:cNvPr>
          <p:cNvSpPr>
            <a:spLocks noGrp="1"/>
          </p:cNvSpPr>
          <p:nvPr>
            <p:ph type="title"/>
          </p:nvPr>
        </p:nvSpPr>
        <p:spPr/>
        <p:txBody>
          <a:bodyPr/>
          <a:lstStyle/>
          <a:p>
            <a:r>
              <a:rPr lang="en-US" dirty="0"/>
              <a:t>Methods</a:t>
            </a:r>
          </a:p>
        </p:txBody>
      </p:sp>
      <p:pic>
        <p:nvPicPr>
          <p:cNvPr id="5" name="Picture 4">
            <a:extLst>
              <a:ext uri="{FF2B5EF4-FFF2-40B4-BE49-F238E27FC236}">
                <a16:creationId xmlns:a16="http://schemas.microsoft.com/office/drawing/2014/main" id="{E8B73311-9940-3226-03E1-0C9B366AE8F4}"/>
              </a:ext>
            </a:extLst>
          </p:cNvPr>
          <p:cNvPicPr>
            <a:picLocks noChangeAspect="1"/>
          </p:cNvPicPr>
          <p:nvPr/>
        </p:nvPicPr>
        <p:blipFill>
          <a:blip r:embed="rId3"/>
          <a:stretch>
            <a:fillRect/>
          </a:stretch>
        </p:blipFill>
        <p:spPr>
          <a:xfrm>
            <a:off x="2827890" y="2758966"/>
            <a:ext cx="8858754" cy="3376398"/>
          </a:xfrm>
          <a:prstGeom prst="rect">
            <a:avLst/>
          </a:prstGeom>
        </p:spPr>
      </p:pic>
      <p:pic>
        <p:nvPicPr>
          <p:cNvPr id="8" name="Content Placeholder 9" descr="Graphical user interface&#10;&#10;Description automatically generated with low confidence">
            <a:extLst>
              <a:ext uri="{FF2B5EF4-FFF2-40B4-BE49-F238E27FC236}">
                <a16:creationId xmlns:a16="http://schemas.microsoft.com/office/drawing/2014/main" id="{04F98991-F00C-893E-2EFA-D72BD78FD5F3}"/>
              </a:ext>
            </a:extLst>
          </p:cNvPr>
          <p:cNvPicPr>
            <a:picLocks noChangeAspect="1"/>
          </p:cNvPicPr>
          <p:nvPr/>
        </p:nvPicPr>
        <p:blipFill>
          <a:blip r:embed="rId4"/>
          <a:stretch>
            <a:fillRect/>
          </a:stretch>
        </p:blipFill>
        <p:spPr>
          <a:xfrm>
            <a:off x="8389785" y="6023113"/>
            <a:ext cx="3704382" cy="832768"/>
          </a:xfrm>
          <a:prstGeom prst="rect">
            <a:avLst/>
          </a:prstGeom>
        </p:spPr>
      </p:pic>
      <p:sp>
        <p:nvSpPr>
          <p:cNvPr id="3" name="Content Placeholder 2">
            <a:extLst>
              <a:ext uri="{FF2B5EF4-FFF2-40B4-BE49-F238E27FC236}">
                <a16:creationId xmlns:a16="http://schemas.microsoft.com/office/drawing/2014/main" id="{31A04A94-0753-B339-003F-FC0AA3B474A3}"/>
              </a:ext>
            </a:extLst>
          </p:cNvPr>
          <p:cNvSpPr>
            <a:spLocks noGrp="1"/>
          </p:cNvSpPr>
          <p:nvPr>
            <p:ph idx="1"/>
          </p:nvPr>
        </p:nvSpPr>
        <p:spPr>
          <a:xfrm>
            <a:off x="214412" y="3185390"/>
            <a:ext cx="2842078" cy="1729509"/>
          </a:xfrm>
        </p:spPr>
        <p:txBody>
          <a:bodyPr>
            <a:normAutofit/>
          </a:bodyPr>
          <a:lstStyle/>
          <a:p>
            <a:pPr marL="0" indent="0">
              <a:buNone/>
            </a:pPr>
            <a:r>
              <a:rPr lang="en-US" sz="1700" b="1" dirty="0"/>
              <a:t>Lovaza criteria for use </a:t>
            </a:r>
            <a:r>
              <a:rPr kumimoji="0" lang="en-US" sz="2400" b="1"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a:t>
            </a:r>
          </a:p>
          <a:p>
            <a:r>
              <a:rPr lang="en-US" sz="1600" u="sng" dirty="0"/>
              <a:t>Two</a:t>
            </a:r>
            <a:r>
              <a:rPr lang="en-US" sz="1600" dirty="0"/>
              <a:t> fasting TG levels    &gt; 500 mg/dL</a:t>
            </a:r>
          </a:p>
        </p:txBody>
      </p:sp>
    </p:spTree>
    <p:extLst>
      <p:ext uri="{BB962C8B-B14F-4D97-AF65-F5344CB8AC3E}">
        <p14:creationId xmlns:p14="http://schemas.microsoft.com/office/powerpoint/2010/main" val="226208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622BB63-1261-BB77-2BC4-26A0CA0DB5DE}"/>
              </a:ext>
            </a:extLst>
          </p:cNvPr>
          <p:cNvSpPr>
            <a:spLocks noGrp="1"/>
          </p:cNvSpPr>
          <p:nvPr>
            <p:ph type="title"/>
          </p:nvPr>
        </p:nvSpPr>
        <p:spPr/>
        <p:txBody>
          <a:bodyPr/>
          <a:lstStyle/>
          <a:p>
            <a:r>
              <a:rPr lang="en-US" dirty="0"/>
              <a:t>Patient Demographics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75029352-83FD-BC58-34F4-CEE904B1E144}"/>
              </a:ext>
            </a:extLst>
          </p:cNvPr>
          <p:cNvPicPr>
            <a:picLocks noChangeAspect="1"/>
          </p:cNvPicPr>
          <p:nvPr/>
        </p:nvPicPr>
        <p:blipFill>
          <a:blip r:embed="rId3"/>
          <a:stretch>
            <a:fillRect/>
          </a:stretch>
        </p:blipFill>
        <p:spPr>
          <a:xfrm>
            <a:off x="9529010" y="6279218"/>
            <a:ext cx="2565155" cy="576663"/>
          </a:xfrm>
          <a:prstGeom prst="rect">
            <a:avLst/>
          </a:prstGeom>
        </p:spPr>
      </p:pic>
      <p:graphicFrame>
        <p:nvGraphicFramePr>
          <p:cNvPr id="2" name="Table 1">
            <a:extLst>
              <a:ext uri="{FF2B5EF4-FFF2-40B4-BE49-F238E27FC236}">
                <a16:creationId xmlns:a16="http://schemas.microsoft.com/office/drawing/2014/main" id="{47DF9644-FE6A-120E-5B24-A06AE7122FAE}"/>
              </a:ext>
            </a:extLst>
          </p:cNvPr>
          <p:cNvGraphicFramePr>
            <a:graphicFrameLocks noGrp="1"/>
          </p:cNvGraphicFramePr>
          <p:nvPr>
            <p:extLst>
              <p:ext uri="{D42A27DB-BD31-4B8C-83A1-F6EECF244321}">
                <p14:modId xmlns:p14="http://schemas.microsoft.com/office/powerpoint/2010/main" val="2569003538"/>
              </p:ext>
            </p:extLst>
          </p:nvPr>
        </p:nvGraphicFramePr>
        <p:xfrm>
          <a:off x="2032000" y="2471465"/>
          <a:ext cx="8128000" cy="36880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714553472"/>
                    </a:ext>
                  </a:extLst>
                </a:gridCol>
                <a:gridCol w="4064000">
                  <a:extLst>
                    <a:ext uri="{9D8B030D-6E8A-4147-A177-3AD203B41FA5}">
                      <a16:colId xmlns:a16="http://schemas.microsoft.com/office/drawing/2014/main" val="270259114"/>
                    </a:ext>
                  </a:extLst>
                </a:gridCol>
              </a:tblGrid>
              <a:tr h="370840">
                <a:tc gridSpan="2">
                  <a:txBody>
                    <a:bodyPr/>
                    <a:lstStyle/>
                    <a:p>
                      <a:pPr algn="ctr"/>
                      <a:r>
                        <a:rPr lang="en-US" sz="2000" dirty="0"/>
                        <a:t>Patient Characteristics (N = 156)</a:t>
                      </a:r>
                    </a:p>
                  </a:txBody>
                  <a:tcPr/>
                </a:tc>
                <a:tc hMerge="1">
                  <a:txBody>
                    <a:bodyPr/>
                    <a:lstStyle/>
                    <a:p>
                      <a:endParaRPr lang="en-US" dirty="0"/>
                    </a:p>
                  </a:txBody>
                  <a:tcPr/>
                </a:tc>
                <a:extLst>
                  <a:ext uri="{0D108BD9-81ED-4DB2-BD59-A6C34878D82A}">
                    <a16:rowId xmlns:a16="http://schemas.microsoft.com/office/drawing/2014/main" val="2101545066"/>
                  </a:ext>
                </a:extLst>
              </a:tr>
              <a:tr h="370840">
                <a:tc>
                  <a:txBody>
                    <a:bodyPr/>
                    <a:lstStyle/>
                    <a:p>
                      <a:r>
                        <a:rPr lang="en-US" sz="2000" dirty="0"/>
                        <a:t>Age (average)</a:t>
                      </a:r>
                    </a:p>
                  </a:txBody>
                  <a:tcPr/>
                </a:tc>
                <a:tc>
                  <a:txBody>
                    <a:bodyPr/>
                    <a:lstStyle/>
                    <a:p>
                      <a:r>
                        <a:rPr lang="en-US" sz="2000" dirty="0"/>
                        <a:t>65</a:t>
                      </a:r>
                    </a:p>
                  </a:txBody>
                  <a:tcPr/>
                </a:tc>
                <a:extLst>
                  <a:ext uri="{0D108BD9-81ED-4DB2-BD59-A6C34878D82A}">
                    <a16:rowId xmlns:a16="http://schemas.microsoft.com/office/drawing/2014/main" val="1768362342"/>
                  </a:ext>
                </a:extLst>
              </a:tr>
              <a:tr h="370840">
                <a:tc>
                  <a:txBody>
                    <a:bodyPr/>
                    <a:lstStyle/>
                    <a:p>
                      <a:r>
                        <a:rPr lang="en-US" sz="2000" dirty="0"/>
                        <a:t>Sex</a:t>
                      </a:r>
                    </a:p>
                  </a:txBody>
                  <a:tcPr/>
                </a:tc>
                <a:tc>
                  <a:txBody>
                    <a:bodyPr/>
                    <a:lstStyle/>
                    <a:p>
                      <a:r>
                        <a:rPr lang="en-US" sz="2000" dirty="0"/>
                        <a:t>3% female / 97% male</a:t>
                      </a:r>
                    </a:p>
                  </a:txBody>
                  <a:tcPr/>
                </a:tc>
                <a:extLst>
                  <a:ext uri="{0D108BD9-81ED-4DB2-BD59-A6C34878D82A}">
                    <a16:rowId xmlns:a16="http://schemas.microsoft.com/office/drawing/2014/main" val="2786746421"/>
                  </a:ext>
                </a:extLst>
              </a:tr>
              <a:tr h="370840">
                <a:tc>
                  <a:txBody>
                    <a:bodyPr/>
                    <a:lstStyle/>
                    <a:p>
                      <a:r>
                        <a:rPr lang="en-US" sz="2000" dirty="0"/>
                        <a:t>Moderate-intensity statin therapy</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dirty="0"/>
                        <a:t>52/156 (33%) </a:t>
                      </a:r>
                    </a:p>
                  </a:txBody>
                  <a:tcPr/>
                </a:tc>
                <a:extLst>
                  <a:ext uri="{0D108BD9-81ED-4DB2-BD59-A6C34878D82A}">
                    <a16:rowId xmlns:a16="http://schemas.microsoft.com/office/drawing/2014/main" val="141516527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dirty="0"/>
                        <a:t>High-intensity statin therapy</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dirty="0"/>
                        <a:t>44/156 (28%) </a:t>
                      </a:r>
                    </a:p>
                  </a:txBody>
                  <a:tcPr/>
                </a:tc>
                <a:extLst>
                  <a:ext uri="{0D108BD9-81ED-4DB2-BD59-A6C34878D82A}">
                    <a16:rowId xmlns:a16="http://schemas.microsoft.com/office/drawing/2014/main" val="4071479616"/>
                  </a:ext>
                </a:extLst>
              </a:tr>
              <a:tr h="370840">
                <a:tc>
                  <a:txBody>
                    <a:bodyPr/>
                    <a:lstStyle/>
                    <a:p>
                      <a:r>
                        <a:rPr lang="en-US" sz="2000" dirty="0"/>
                        <a:t>Average recent TG level </a:t>
                      </a:r>
                    </a:p>
                    <a:p>
                      <a:r>
                        <a:rPr lang="en-US" sz="2000" dirty="0"/>
                        <a:t>(within 2 years)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dirty="0"/>
                        <a:t>238 mg/dL</a:t>
                      </a:r>
                    </a:p>
                    <a:p>
                      <a:endParaRPr lang="en-US" sz="2000" dirty="0"/>
                    </a:p>
                  </a:txBody>
                  <a:tcPr/>
                </a:tc>
                <a:extLst>
                  <a:ext uri="{0D108BD9-81ED-4DB2-BD59-A6C34878D82A}">
                    <a16:rowId xmlns:a16="http://schemas.microsoft.com/office/drawing/2014/main" val="3905149668"/>
                  </a:ext>
                </a:extLst>
              </a:tr>
              <a:tr h="370840">
                <a:tc>
                  <a:txBody>
                    <a:bodyPr/>
                    <a:lstStyle/>
                    <a:p>
                      <a:r>
                        <a:rPr lang="en-US" sz="2000" dirty="0"/>
                        <a:t>Total # of providers</a:t>
                      </a:r>
                    </a:p>
                  </a:txBody>
                  <a:tcPr/>
                </a:tc>
                <a:tc>
                  <a:txBody>
                    <a:bodyPr/>
                    <a:lstStyle/>
                    <a:p>
                      <a:r>
                        <a:rPr lang="en-US" sz="2000" dirty="0"/>
                        <a:t>18 (50% patients from 2 providers)</a:t>
                      </a:r>
                    </a:p>
                  </a:txBody>
                  <a:tcPr/>
                </a:tc>
                <a:extLst>
                  <a:ext uri="{0D108BD9-81ED-4DB2-BD59-A6C34878D82A}">
                    <a16:rowId xmlns:a16="http://schemas.microsoft.com/office/drawing/2014/main" val="1783401075"/>
                  </a:ext>
                </a:extLst>
              </a:tr>
            </a:tbl>
          </a:graphicData>
        </a:graphic>
      </p:graphicFrame>
    </p:spTree>
    <p:extLst>
      <p:ext uri="{BB962C8B-B14F-4D97-AF65-F5344CB8AC3E}">
        <p14:creationId xmlns:p14="http://schemas.microsoft.com/office/powerpoint/2010/main" val="1919973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1D1F6-9F1B-0430-D113-6F583571F4C1}"/>
              </a:ext>
            </a:extLst>
          </p:cNvPr>
          <p:cNvSpPr>
            <a:spLocks noGrp="1"/>
          </p:cNvSpPr>
          <p:nvPr>
            <p:ph type="title"/>
          </p:nvPr>
        </p:nvSpPr>
        <p:spPr/>
        <p:txBody>
          <a:bodyPr/>
          <a:lstStyle/>
          <a:p>
            <a:r>
              <a:rPr lang="en-US" dirty="0"/>
              <a:t>Results</a:t>
            </a:r>
          </a:p>
        </p:txBody>
      </p:sp>
      <p:graphicFrame>
        <p:nvGraphicFramePr>
          <p:cNvPr id="9" name="Content Placeholder 8">
            <a:extLst>
              <a:ext uri="{FF2B5EF4-FFF2-40B4-BE49-F238E27FC236}">
                <a16:creationId xmlns:a16="http://schemas.microsoft.com/office/drawing/2014/main" id="{41DA1645-D463-8D85-3197-E9CAFE14BB1A}"/>
              </a:ext>
            </a:extLst>
          </p:cNvPr>
          <p:cNvGraphicFramePr>
            <a:graphicFrameLocks noGrp="1"/>
          </p:cNvGraphicFramePr>
          <p:nvPr>
            <p:ph idx="1"/>
            <p:extLst>
              <p:ext uri="{D42A27DB-BD31-4B8C-83A1-F6EECF244321}">
                <p14:modId xmlns:p14="http://schemas.microsoft.com/office/powerpoint/2010/main" val="2597804572"/>
              </p:ext>
            </p:extLst>
          </p:nvPr>
        </p:nvGraphicFramePr>
        <p:xfrm>
          <a:off x="1236518" y="2389909"/>
          <a:ext cx="4333009" cy="406284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ontent Placeholder 8">
            <a:extLst>
              <a:ext uri="{FF2B5EF4-FFF2-40B4-BE49-F238E27FC236}">
                <a16:creationId xmlns:a16="http://schemas.microsoft.com/office/drawing/2014/main" id="{C5B82A48-7376-EFFD-6009-6C33F4E2EE73}"/>
              </a:ext>
            </a:extLst>
          </p:cNvPr>
          <p:cNvGraphicFramePr>
            <a:graphicFrameLocks/>
          </p:cNvGraphicFramePr>
          <p:nvPr>
            <p:extLst>
              <p:ext uri="{D42A27DB-BD31-4B8C-83A1-F6EECF244321}">
                <p14:modId xmlns:p14="http://schemas.microsoft.com/office/powerpoint/2010/main" val="3855607140"/>
              </p:ext>
            </p:extLst>
          </p:nvPr>
        </p:nvGraphicFramePr>
        <p:xfrm>
          <a:off x="6016336" y="2389909"/>
          <a:ext cx="4197928" cy="4062846"/>
        </p:xfrm>
        <a:graphic>
          <a:graphicData uri="http://schemas.openxmlformats.org/drawingml/2006/chart">
            <c:chart xmlns:c="http://schemas.openxmlformats.org/drawingml/2006/chart" xmlns:r="http://schemas.openxmlformats.org/officeDocument/2006/relationships" r:id="rId4"/>
          </a:graphicData>
        </a:graphic>
      </p:graphicFrame>
      <p:pic>
        <p:nvPicPr>
          <p:cNvPr id="4" name="Content Placeholder 9" descr="Graphical user interface&#10;&#10;Description automatically generated with low confidence">
            <a:extLst>
              <a:ext uri="{FF2B5EF4-FFF2-40B4-BE49-F238E27FC236}">
                <a16:creationId xmlns:a16="http://schemas.microsoft.com/office/drawing/2014/main" id="{534117C2-643D-F97A-2D57-3E2FCFC838EB}"/>
              </a:ext>
            </a:extLst>
          </p:cNvPr>
          <p:cNvPicPr>
            <a:picLocks noChangeAspect="1"/>
          </p:cNvPicPr>
          <p:nvPr/>
        </p:nvPicPr>
        <p:blipFill>
          <a:blip r:embed="rId5"/>
          <a:stretch>
            <a:fillRect/>
          </a:stretch>
        </p:blipFill>
        <p:spPr>
          <a:xfrm>
            <a:off x="9549245" y="6292294"/>
            <a:ext cx="2516416" cy="565705"/>
          </a:xfrm>
          <a:prstGeom prst="rect">
            <a:avLst/>
          </a:prstGeom>
        </p:spPr>
      </p:pic>
    </p:spTree>
    <p:extLst>
      <p:ext uri="{BB962C8B-B14F-4D97-AF65-F5344CB8AC3E}">
        <p14:creationId xmlns:p14="http://schemas.microsoft.com/office/powerpoint/2010/main" val="4171944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622BB63-1261-BB77-2BC4-26A0CA0DB5DE}"/>
              </a:ext>
            </a:extLst>
          </p:cNvPr>
          <p:cNvSpPr>
            <a:spLocks noGrp="1"/>
          </p:cNvSpPr>
          <p:nvPr>
            <p:ph type="title"/>
          </p:nvPr>
        </p:nvSpPr>
        <p:spPr/>
        <p:txBody>
          <a:bodyPr/>
          <a:lstStyle/>
          <a:p>
            <a:r>
              <a:rPr lang="en-US" dirty="0"/>
              <a:t>Discussion</a:t>
            </a:r>
          </a:p>
        </p:txBody>
      </p:sp>
      <p:sp>
        <p:nvSpPr>
          <p:cNvPr id="7" name="Content Placeholder 6">
            <a:extLst>
              <a:ext uri="{FF2B5EF4-FFF2-40B4-BE49-F238E27FC236}">
                <a16:creationId xmlns:a16="http://schemas.microsoft.com/office/drawing/2014/main" id="{9354F9FF-BC8C-45A2-8E1C-192C3AB784DC}"/>
              </a:ext>
            </a:extLst>
          </p:cNvPr>
          <p:cNvSpPr>
            <a:spLocks noGrp="1"/>
          </p:cNvSpPr>
          <p:nvPr>
            <p:ph idx="1"/>
          </p:nvPr>
        </p:nvSpPr>
        <p:spPr>
          <a:xfrm>
            <a:off x="1154955" y="2603500"/>
            <a:ext cx="8761412" cy="3650996"/>
          </a:xfrm>
        </p:spPr>
        <p:txBody>
          <a:bodyPr>
            <a:normAutofit fontScale="92500" lnSpcReduction="10000"/>
          </a:bodyPr>
          <a:lstStyle/>
          <a:p>
            <a:r>
              <a:rPr lang="en-US" sz="2000" dirty="0"/>
              <a:t>Nearly 25% of veterans previously on omega-3 supplements may benefit from the use of IPE or OEE in this cohort</a:t>
            </a:r>
          </a:p>
          <a:p>
            <a:pPr lvl="1"/>
            <a:r>
              <a:rPr lang="en-US" sz="1800" dirty="0"/>
              <a:t>Based on VA criteria and clinical characteristics that matched those seen in clinical trials</a:t>
            </a:r>
          </a:p>
          <a:p>
            <a:r>
              <a:rPr lang="en-US" sz="2000" dirty="0"/>
              <a:t>~10% of veterans had baseline TG levels of &lt; 150, suggesting that the benefits of omega-3 supplementation may be questionable</a:t>
            </a:r>
          </a:p>
          <a:p>
            <a:r>
              <a:rPr lang="en-US" sz="2000" dirty="0"/>
              <a:t>Potential benefits of this evaluation:</a:t>
            </a:r>
          </a:p>
          <a:p>
            <a:pPr lvl="1"/>
            <a:r>
              <a:rPr lang="en-US" sz="1800" dirty="0"/>
              <a:t>Potential for reduction of CV risk via addition of IPE in eligible patients</a:t>
            </a:r>
          </a:p>
          <a:p>
            <a:pPr lvl="1"/>
            <a:r>
              <a:rPr lang="en-US" sz="1800" dirty="0"/>
              <a:t>Long-term cost savings by reducing risk of CV events in these patients</a:t>
            </a:r>
          </a:p>
          <a:p>
            <a:pPr lvl="1"/>
            <a:r>
              <a:rPr lang="en-US" sz="1800" dirty="0"/>
              <a:t>Reduced provider/pharmacy workload by providing information useful for facility nonformulary requests</a:t>
            </a:r>
          </a:p>
          <a:p>
            <a:pPr lvl="1"/>
            <a:endParaRPr lang="en-US" sz="1800" dirty="0"/>
          </a:p>
          <a:p>
            <a:pPr lvl="1"/>
            <a:endParaRPr lang="en-US" sz="1800" dirty="0"/>
          </a:p>
        </p:txBody>
      </p:sp>
      <p:pic>
        <p:nvPicPr>
          <p:cNvPr id="8" name="Content Placeholder 9" descr="Graphical user interface&#10;&#10;Description automatically generated with low confidence">
            <a:extLst>
              <a:ext uri="{FF2B5EF4-FFF2-40B4-BE49-F238E27FC236}">
                <a16:creationId xmlns:a16="http://schemas.microsoft.com/office/drawing/2014/main" id="{75029352-83FD-BC58-34F4-CEE904B1E144}"/>
              </a:ext>
            </a:extLst>
          </p:cNvPr>
          <p:cNvPicPr>
            <a:picLocks noChangeAspect="1"/>
          </p:cNvPicPr>
          <p:nvPr/>
        </p:nvPicPr>
        <p:blipFill>
          <a:blip r:embed="rId3"/>
          <a:stretch>
            <a:fillRect/>
          </a:stretch>
        </p:blipFill>
        <p:spPr>
          <a:xfrm>
            <a:off x="8348472" y="6013826"/>
            <a:ext cx="3745694" cy="842055"/>
          </a:xfrm>
          <a:prstGeom prst="rect">
            <a:avLst/>
          </a:prstGeom>
        </p:spPr>
      </p:pic>
    </p:spTree>
    <p:extLst>
      <p:ext uri="{BB962C8B-B14F-4D97-AF65-F5344CB8AC3E}">
        <p14:creationId xmlns:p14="http://schemas.microsoft.com/office/powerpoint/2010/main" val="2713957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622BB63-1261-BB77-2BC4-26A0CA0DB5DE}"/>
              </a:ext>
            </a:extLst>
          </p:cNvPr>
          <p:cNvSpPr>
            <a:spLocks noGrp="1"/>
          </p:cNvSpPr>
          <p:nvPr>
            <p:ph type="title"/>
          </p:nvPr>
        </p:nvSpPr>
        <p:spPr/>
        <p:txBody>
          <a:bodyPr/>
          <a:lstStyle/>
          <a:p>
            <a:r>
              <a:rPr lang="en-US" dirty="0"/>
              <a:t>Limitations</a:t>
            </a:r>
          </a:p>
        </p:txBody>
      </p:sp>
      <p:sp>
        <p:nvSpPr>
          <p:cNvPr id="7" name="Content Placeholder 6">
            <a:extLst>
              <a:ext uri="{FF2B5EF4-FFF2-40B4-BE49-F238E27FC236}">
                <a16:creationId xmlns:a16="http://schemas.microsoft.com/office/drawing/2014/main" id="{9354F9FF-BC8C-45A2-8E1C-192C3AB784DC}"/>
              </a:ext>
            </a:extLst>
          </p:cNvPr>
          <p:cNvSpPr>
            <a:spLocks noGrp="1"/>
          </p:cNvSpPr>
          <p:nvPr>
            <p:ph idx="1"/>
          </p:nvPr>
        </p:nvSpPr>
        <p:spPr>
          <a:xfrm>
            <a:off x="1154955" y="2603500"/>
            <a:ext cx="8761412" cy="3566294"/>
          </a:xfrm>
        </p:spPr>
        <p:txBody>
          <a:bodyPr>
            <a:normAutofit lnSpcReduction="10000"/>
          </a:bodyPr>
          <a:lstStyle/>
          <a:p>
            <a:r>
              <a:rPr lang="en-US" sz="2000" dirty="0"/>
              <a:t>Limited external validity – conducted at one site with a few providers</a:t>
            </a:r>
          </a:p>
          <a:p>
            <a:pPr lvl="1"/>
            <a:r>
              <a:rPr lang="en-US" sz="1800" dirty="0"/>
              <a:t>Potential for prescribing bias</a:t>
            </a:r>
          </a:p>
          <a:p>
            <a:r>
              <a:rPr lang="en-US" sz="2000" dirty="0"/>
              <a:t>Retrospective-cohort design and reliance on quality of electronic health record documentation</a:t>
            </a:r>
          </a:p>
          <a:p>
            <a:pPr lvl="1"/>
            <a:r>
              <a:rPr lang="en-US" sz="1800" dirty="0"/>
              <a:t>Difficult to effectively collect certain data (diagnoses, non-VA medications, diet information, etc.)</a:t>
            </a:r>
          </a:p>
          <a:p>
            <a:pPr lvl="1"/>
            <a:r>
              <a:rPr lang="en-US" sz="1800" dirty="0"/>
              <a:t>Unable to fully assess if TG levels were taken while fasting</a:t>
            </a:r>
          </a:p>
          <a:p>
            <a:r>
              <a:rPr lang="en-US" sz="2000" dirty="0"/>
              <a:t>Potential confounding if patients are taking TG-altering medications or have TG-altering medical conditions</a:t>
            </a:r>
          </a:p>
          <a:p>
            <a:endParaRPr lang="en-US" sz="2000" dirty="0"/>
          </a:p>
        </p:txBody>
      </p:sp>
      <p:pic>
        <p:nvPicPr>
          <p:cNvPr id="8" name="Content Placeholder 9" descr="Graphical user interface&#10;&#10;Description automatically generated with low confidence">
            <a:extLst>
              <a:ext uri="{FF2B5EF4-FFF2-40B4-BE49-F238E27FC236}">
                <a16:creationId xmlns:a16="http://schemas.microsoft.com/office/drawing/2014/main" id="{75029352-83FD-BC58-34F4-CEE904B1E144}"/>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2396063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E865C18-1A01-B5DB-7743-DA0B48E95E12}"/>
              </a:ext>
            </a:extLst>
          </p:cNvPr>
          <p:cNvSpPr>
            <a:spLocks noGrp="1"/>
          </p:cNvSpPr>
          <p:nvPr>
            <p:ph idx="1"/>
          </p:nvPr>
        </p:nvSpPr>
        <p:spPr>
          <a:xfrm>
            <a:off x="1154954" y="2716515"/>
            <a:ext cx="8761412" cy="2878496"/>
          </a:xfrm>
        </p:spPr>
        <p:txBody>
          <a:bodyPr>
            <a:normAutofit fontScale="92500" lnSpcReduction="20000"/>
          </a:bodyPr>
          <a:lstStyle/>
          <a:p>
            <a:pPr>
              <a:spcAft>
                <a:spcPts val="600"/>
              </a:spcAft>
            </a:pPr>
            <a:r>
              <a:rPr lang="en-US" sz="2200" dirty="0"/>
              <a:t>IRB status was not required</a:t>
            </a:r>
          </a:p>
          <a:p>
            <a:pPr>
              <a:spcAft>
                <a:spcPts val="600"/>
              </a:spcAft>
            </a:pPr>
            <a:r>
              <a:rPr lang="en-US" sz="2200" dirty="0"/>
              <a:t>No conflicts to disclose for this project</a:t>
            </a:r>
          </a:p>
          <a:p>
            <a:pPr>
              <a:spcAft>
                <a:spcPts val="600"/>
              </a:spcAft>
            </a:pPr>
            <a:r>
              <a:rPr lang="en-US" sz="2200" dirty="0"/>
              <a:t>No funding received or sponsorship for this project</a:t>
            </a:r>
          </a:p>
          <a:p>
            <a:r>
              <a:rPr lang="en-US" sz="2200" dirty="0"/>
              <a:t>Pharmacy Service, Department of Veterans Affairs Medical Center, Albuquerque, New Mexico</a:t>
            </a:r>
          </a:p>
          <a:p>
            <a:r>
              <a:rPr lang="en-US" sz="2200" dirty="0"/>
              <a:t>The views expressed in this presentation are those of the authors and do not necessarily reflect the position or policy of the Department of Veterans Affairs or the United States government</a:t>
            </a:r>
          </a:p>
          <a:p>
            <a:pPr>
              <a:spcAft>
                <a:spcPts val="600"/>
              </a:spcAft>
            </a:pPr>
            <a:endParaRPr lang="en-US" dirty="0"/>
          </a:p>
        </p:txBody>
      </p:sp>
      <p:sp>
        <p:nvSpPr>
          <p:cNvPr id="7" name="Title 6">
            <a:extLst>
              <a:ext uri="{FF2B5EF4-FFF2-40B4-BE49-F238E27FC236}">
                <a16:creationId xmlns:a16="http://schemas.microsoft.com/office/drawing/2014/main" id="{CB3F164F-75C3-1439-58B2-31F753AD6563}"/>
              </a:ext>
            </a:extLst>
          </p:cNvPr>
          <p:cNvSpPr>
            <a:spLocks noGrp="1"/>
          </p:cNvSpPr>
          <p:nvPr>
            <p:ph type="title"/>
          </p:nvPr>
        </p:nvSpPr>
        <p:spPr/>
        <p:txBody>
          <a:bodyPr/>
          <a:lstStyle/>
          <a:p>
            <a:r>
              <a:rPr lang="en-US" dirty="0"/>
              <a:t>Disclosures/Acknowledgements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860D239F-CFFA-7BCF-0DF4-6B1E0D1B1046}"/>
              </a:ext>
            </a:extLst>
          </p:cNvPr>
          <p:cNvPicPr>
            <a:picLocks noChangeAspect="1"/>
          </p:cNvPicPr>
          <p:nvPr/>
        </p:nvPicPr>
        <p:blipFill>
          <a:blip r:embed="rId2"/>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15762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622BB63-1261-BB77-2BC4-26A0CA0DB5DE}"/>
              </a:ext>
            </a:extLst>
          </p:cNvPr>
          <p:cNvSpPr>
            <a:spLocks noGrp="1"/>
          </p:cNvSpPr>
          <p:nvPr>
            <p:ph type="title"/>
          </p:nvPr>
        </p:nvSpPr>
        <p:spPr/>
        <p:txBody>
          <a:bodyPr/>
          <a:lstStyle/>
          <a:p>
            <a:r>
              <a:rPr lang="en-US" dirty="0"/>
              <a:t>Conclusions</a:t>
            </a:r>
          </a:p>
        </p:txBody>
      </p:sp>
      <p:sp>
        <p:nvSpPr>
          <p:cNvPr id="7" name="Content Placeholder 6">
            <a:extLst>
              <a:ext uri="{FF2B5EF4-FFF2-40B4-BE49-F238E27FC236}">
                <a16:creationId xmlns:a16="http://schemas.microsoft.com/office/drawing/2014/main" id="{9354F9FF-BC8C-45A2-8E1C-192C3AB784DC}"/>
              </a:ext>
            </a:extLst>
          </p:cNvPr>
          <p:cNvSpPr>
            <a:spLocks noGrp="1"/>
          </p:cNvSpPr>
          <p:nvPr>
            <p:ph idx="1"/>
          </p:nvPr>
        </p:nvSpPr>
        <p:spPr>
          <a:xfrm>
            <a:off x="1154953" y="2988061"/>
            <a:ext cx="8761412" cy="3416300"/>
          </a:xfrm>
        </p:spPr>
        <p:txBody>
          <a:bodyPr>
            <a:normAutofit/>
          </a:bodyPr>
          <a:lstStyle/>
          <a:p>
            <a:r>
              <a:rPr lang="en-US" sz="2000" dirty="0"/>
              <a:t>1 in 4 veterans previously on omega-3 supplements may benefit from replacement with Vascepa or Lovaza</a:t>
            </a:r>
          </a:p>
          <a:p>
            <a:r>
              <a:rPr lang="en-US" sz="2000" dirty="0"/>
              <a:t>1 in 10 veterans had baseline TG levels &lt; 150 mg/dL, prompting questions regarding the original indication</a:t>
            </a:r>
          </a:p>
          <a:p>
            <a:r>
              <a:rPr lang="en-US" sz="2000" dirty="0"/>
              <a:t>Stopping omega-3 supplements or replacing with IPE or OEE should be evaluated on a case-by-case basis</a:t>
            </a:r>
          </a:p>
          <a:p>
            <a:pPr lvl="1"/>
            <a:r>
              <a:rPr lang="en-US" sz="1800" dirty="0"/>
              <a:t>CV risk</a:t>
            </a:r>
          </a:p>
          <a:p>
            <a:pPr lvl="1"/>
            <a:r>
              <a:rPr lang="en-US" sz="1800" dirty="0"/>
              <a:t>Baseline TG levels</a:t>
            </a:r>
          </a:p>
          <a:p>
            <a:pPr marL="0" indent="0">
              <a:buNone/>
            </a:pPr>
            <a:endParaRPr lang="en-US" sz="2000" dirty="0"/>
          </a:p>
          <a:p>
            <a:endParaRPr lang="en-US" sz="2000" dirty="0"/>
          </a:p>
          <a:p>
            <a:endParaRPr lang="en-US" sz="2000" dirty="0"/>
          </a:p>
        </p:txBody>
      </p:sp>
      <p:pic>
        <p:nvPicPr>
          <p:cNvPr id="8" name="Content Placeholder 9" descr="Graphical user interface&#10;&#10;Description automatically generated with low confidence">
            <a:extLst>
              <a:ext uri="{FF2B5EF4-FFF2-40B4-BE49-F238E27FC236}">
                <a16:creationId xmlns:a16="http://schemas.microsoft.com/office/drawing/2014/main" id="{75029352-83FD-BC58-34F4-CEE904B1E144}"/>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2835629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622BB63-1261-BB77-2BC4-26A0CA0DB5DE}"/>
              </a:ext>
            </a:extLst>
          </p:cNvPr>
          <p:cNvSpPr>
            <a:spLocks noGrp="1"/>
          </p:cNvSpPr>
          <p:nvPr>
            <p:ph type="title"/>
          </p:nvPr>
        </p:nvSpPr>
        <p:spPr/>
        <p:txBody>
          <a:bodyPr/>
          <a:lstStyle/>
          <a:p>
            <a:r>
              <a:rPr lang="en-US" dirty="0"/>
              <a:t>Next Steps/Future Directions</a:t>
            </a:r>
          </a:p>
        </p:txBody>
      </p:sp>
      <p:sp>
        <p:nvSpPr>
          <p:cNvPr id="7" name="Content Placeholder 6">
            <a:extLst>
              <a:ext uri="{FF2B5EF4-FFF2-40B4-BE49-F238E27FC236}">
                <a16:creationId xmlns:a16="http://schemas.microsoft.com/office/drawing/2014/main" id="{9354F9FF-BC8C-45A2-8E1C-192C3AB784DC}"/>
              </a:ext>
            </a:extLst>
          </p:cNvPr>
          <p:cNvSpPr>
            <a:spLocks noGrp="1"/>
          </p:cNvSpPr>
          <p:nvPr>
            <p:ph idx="1"/>
          </p:nvPr>
        </p:nvSpPr>
        <p:spPr>
          <a:xfrm>
            <a:off x="1154953" y="2438908"/>
            <a:ext cx="8761412" cy="3897884"/>
          </a:xfrm>
        </p:spPr>
        <p:txBody>
          <a:bodyPr>
            <a:normAutofit/>
          </a:bodyPr>
          <a:lstStyle/>
          <a:p>
            <a:r>
              <a:rPr lang="en-US" sz="2000" b="1" dirty="0"/>
              <a:t>Appropriate next step after this evaluation: </a:t>
            </a:r>
            <a:r>
              <a:rPr lang="en-US" sz="2000" dirty="0"/>
              <a:t>perform a larger evaluation of all patients that had active omega-3 supplement prescriptions at the time of the formulary change</a:t>
            </a:r>
          </a:p>
          <a:p>
            <a:r>
              <a:rPr lang="en-US" sz="2000" dirty="0"/>
              <a:t>Contact potential IPE/OEE patients for interest, pharmacist can place non-formulary consult for IPE/OEE</a:t>
            </a:r>
          </a:p>
          <a:p>
            <a:r>
              <a:rPr lang="en-US" sz="2000" dirty="0"/>
              <a:t>Factors to consider for each patient:</a:t>
            </a:r>
          </a:p>
          <a:p>
            <a:pPr lvl="1"/>
            <a:r>
              <a:rPr lang="en-US" sz="1800" dirty="0"/>
              <a:t>Likeliness to adhere to therapy due to pill burden or other factors</a:t>
            </a:r>
          </a:p>
          <a:p>
            <a:pPr lvl="1"/>
            <a:r>
              <a:rPr lang="en-US" sz="1800" dirty="0"/>
              <a:t>Relevant comorbid medical conditions (AFib for IPE, etc.)</a:t>
            </a:r>
          </a:p>
          <a:p>
            <a:pPr lvl="1"/>
            <a:r>
              <a:rPr lang="en-US" sz="1800" dirty="0"/>
              <a:t>Patient feelings about possible side effects</a:t>
            </a:r>
          </a:p>
          <a:p>
            <a:pPr lvl="1"/>
            <a:r>
              <a:rPr lang="en-US" sz="1800" dirty="0"/>
              <a:t>Detailed cardiovascular risk evaluation</a:t>
            </a:r>
          </a:p>
          <a:p>
            <a:pPr lvl="1"/>
            <a:endParaRPr lang="en-US" sz="1800" dirty="0"/>
          </a:p>
          <a:p>
            <a:pPr lvl="1"/>
            <a:endParaRPr lang="en-US" sz="1800" dirty="0"/>
          </a:p>
          <a:p>
            <a:pPr lvl="1"/>
            <a:endParaRPr lang="en-US" sz="1800" dirty="0"/>
          </a:p>
        </p:txBody>
      </p:sp>
      <p:pic>
        <p:nvPicPr>
          <p:cNvPr id="8" name="Content Placeholder 9" descr="Graphical user interface&#10;&#10;Description automatically generated with low confidence">
            <a:extLst>
              <a:ext uri="{FF2B5EF4-FFF2-40B4-BE49-F238E27FC236}">
                <a16:creationId xmlns:a16="http://schemas.microsoft.com/office/drawing/2014/main" id="{75029352-83FD-BC58-34F4-CEE904B1E144}"/>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1814954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p:txBody>
          <a:bodyPr anchor="t"/>
          <a:lstStyle/>
          <a:p>
            <a:pPr marL="0" indent="0">
              <a:buNone/>
            </a:pPr>
            <a:r>
              <a:rPr lang="en-US" dirty="0"/>
              <a:t>All omega-3 supplements (OTC fish oil) products have the same amount of EPA/DHA content. </a:t>
            </a:r>
          </a:p>
          <a:p>
            <a:pPr>
              <a:buFont typeface="+mj-lt"/>
              <a:buAutoNum type="alphaLcParenR"/>
            </a:pPr>
            <a:r>
              <a:rPr lang="en-US" dirty="0"/>
              <a:t>True</a:t>
            </a:r>
          </a:p>
          <a:p>
            <a:pPr>
              <a:buFont typeface="+mj-lt"/>
              <a:buAutoNum type="alphaLcParenR"/>
            </a:pPr>
            <a:r>
              <a:rPr lang="en-US" dirty="0"/>
              <a:t>False</a:t>
            </a:r>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Post-Assessment</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2"/>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2856341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p:txBody>
          <a:bodyPr anchor="t"/>
          <a:lstStyle/>
          <a:p>
            <a:pPr marL="0" indent="0">
              <a:buNone/>
            </a:pPr>
            <a:r>
              <a:rPr lang="en-US" dirty="0"/>
              <a:t>All omega-3 supplements (OTC fish oil) products have the same amount of EPA/DHA content. </a:t>
            </a:r>
          </a:p>
          <a:p>
            <a:pPr>
              <a:buFont typeface="+mj-lt"/>
              <a:buAutoNum type="alphaLcParenR"/>
            </a:pPr>
            <a:r>
              <a:rPr lang="en-US" dirty="0"/>
              <a:t>True</a:t>
            </a:r>
          </a:p>
          <a:p>
            <a:pPr>
              <a:buFont typeface="+mj-lt"/>
              <a:buAutoNum type="alphaLcParenR"/>
            </a:pPr>
            <a:r>
              <a:rPr lang="en-US" b="1" u="sng" dirty="0"/>
              <a:t>False</a:t>
            </a:r>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Post-Assessment</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2"/>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286838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p:txBody>
          <a:bodyPr anchor="t"/>
          <a:lstStyle/>
          <a:p>
            <a:pPr marL="0" indent="0">
              <a:buNone/>
            </a:pPr>
            <a:r>
              <a:rPr lang="en-US" dirty="0"/>
              <a:t>Both Vascepa (IPE) and Lovaza (OEE) have been shown to be beneficial in cardiovascular disease. </a:t>
            </a:r>
          </a:p>
          <a:p>
            <a:pPr>
              <a:buFont typeface="+mj-lt"/>
              <a:buAutoNum type="alphaLcParenR"/>
            </a:pPr>
            <a:r>
              <a:rPr lang="en-US" dirty="0"/>
              <a:t>True</a:t>
            </a:r>
          </a:p>
          <a:p>
            <a:pPr>
              <a:buFont typeface="+mj-lt"/>
              <a:buAutoNum type="alphaLcParenR"/>
            </a:pPr>
            <a:r>
              <a:rPr lang="en-US" dirty="0"/>
              <a:t>False</a:t>
            </a:r>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Post-Assessment</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7471809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p:txBody>
          <a:bodyPr anchor="t"/>
          <a:lstStyle/>
          <a:p>
            <a:pPr marL="0" indent="0">
              <a:buNone/>
            </a:pPr>
            <a:r>
              <a:rPr lang="en-US" dirty="0"/>
              <a:t>Both Vascepa (IPE) and Lovaza (OEE) have been shown to be beneficial in cardiovascular disease. </a:t>
            </a:r>
          </a:p>
          <a:p>
            <a:pPr>
              <a:buFont typeface="+mj-lt"/>
              <a:buAutoNum type="alphaLcParenR"/>
            </a:pPr>
            <a:r>
              <a:rPr lang="en-US" dirty="0"/>
              <a:t>True</a:t>
            </a:r>
          </a:p>
          <a:p>
            <a:pPr>
              <a:buFont typeface="+mj-lt"/>
              <a:buAutoNum type="alphaLcParenR"/>
            </a:pPr>
            <a:r>
              <a:rPr lang="en-US" b="1" u="sng" dirty="0"/>
              <a:t>False</a:t>
            </a:r>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Post-Assessment</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860320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p:txBody>
          <a:bodyPr anchor="t"/>
          <a:lstStyle/>
          <a:p>
            <a:pPr marL="0" indent="0">
              <a:buNone/>
            </a:pPr>
            <a:r>
              <a:rPr lang="en-US" dirty="0"/>
              <a:t>The typical dosing for Vascepa (IPE) is two 1000mg capsules twice a day.</a:t>
            </a:r>
          </a:p>
          <a:p>
            <a:pPr>
              <a:buFont typeface="+mj-lt"/>
              <a:buAutoNum type="alphaLcParenR"/>
            </a:pPr>
            <a:r>
              <a:rPr lang="en-US" dirty="0"/>
              <a:t>True</a:t>
            </a:r>
          </a:p>
          <a:p>
            <a:pPr>
              <a:buFont typeface="+mj-lt"/>
              <a:buAutoNum type="alphaLcParenR"/>
            </a:pPr>
            <a:r>
              <a:rPr lang="en-US" dirty="0"/>
              <a:t>False</a:t>
            </a:r>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Post-Assessment</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2"/>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28306371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p:txBody>
          <a:bodyPr anchor="t"/>
          <a:lstStyle/>
          <a:p>
            <a:pPr marL="0" indent="0">
              <a:buNone/>
            </a:pPr>
            <a:r>
              <a:rPr lang="en-US" dirty="0"/>
              <a:t>The typical dosing for Vascepa (IPE) is two 1000mg capsules twice a day.</a:t>
            </a:r>
          </a:p>
          <a:p>
            <a:pPr>
              <a:buFont typeface="+mj-lt"/>
              <a:buAutoNum type="alphaLcParenR"/>
            </a:pPr>
            <a:r>
              <a:rPr lang="en-US" b="1" u="sng" dirty="0"/>
              <a:t>True</a:t>
            </a:r>
          </a:p>
          <a:p>
            <a:pPr>
              <a:buFont typeface="+mj-lt"/>
              <a:buAutoNum type="alphaLcParenR"/>
            </a:pPr>
            <a:r>
              <a:rPr lang="en-US" dirty="0"/>
              <a:t>False</a:t>
            </a:r>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Post-Assessment</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2"/>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15205224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a:xfrm>
            <a:off x="1154955" y="3163824"/>
            <a:ext cx="8761412" cy="2855976"/>
          </a:xfrm>
        </p:spPr>
        <p:txBody>
          <a:bodyPr>
            <a:normAutofit/>
          </a:bodyPr>
          <a:lstStyle/>
          <a:p>
            <a:pPr marL="0" indent="0">
              <a:buNone/>
            </a:pPr>
            <a:r>
              <a:rPr lang="en-US" sz="2000" dirty="0"/>
              <a:t>Contact Casey Karler with any questions:</a:t>
            </a:r>
          </a:p>
          <a:p>
            <a:r>
              <a:rPr lang="en-US" sz="2000" dirty="0"/>
              <a:t>Email: </a:t>
            </a:r>
            <a:r>
              <a:rPr lang="en-US" sz="2000" dirty="0">
                <a:hlinkClick r:id="rId3"/>
              </a:rPr>
              <a:t>casey.karler@va.gov</a:t>
            </a:r>
            <a:endParaRPr lang="en-US" sz="2000" dirty="0"/>
          </a:p>
          <a:p>
            <a:r>
              <a:rPr lang="en-US" sz="2000" dirty="0"/>
              <a:t>Phone: 505-265-1711 ext. 4344</a:t>
            </a:r>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Questions?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4"/>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24257993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a:xfrm>
            <a:off x="1154953" y="2329314"/>
            <a:ext cx="8761412" cy="4148488"/>
          </a:xfrm>
        </p:spPr>
        <p:txBody>
          <a:bodyPr>
            <a:normAutofit fontScale="40000" lnSpcReduction="20000"/>
          </a:bodyPr>
          <a:lstStyle/>
          <a:p>
            <a:pPr>
              <a:spcBef>
                <a:spcPts val="600"/>
              </a:spcBef>
              <a:buFont typeface="+mj-lt"/>
              <a:buAutoNum type="arabicParenR"/>
            </a:pPr>
            <a:r>
              <a:rPr lang="en-US" sz="2300" dirty="0"/>
              <a:t>Nordestgaard BG. Triglyceride-Rich Lipoproteins and Atherosclerotic Cardiovascular Disease: New Insights From Epidemiology, Genetics, and Biology. Circ Res. 2016 Feb 19;118(4):547-63. doi: 10.1161/CIRCRESAHA.115.306249. PMID: 26892957.</a:t>
            </a:r>
          </a:p>
          <a:p>
            <a:pPr>
              <a:spcBef>
                <a:spcPts val="600"/>
              </a:spcBef>
              <a:buFont typeface="+mj-lt"/>
              <a:buAutoNum type="arabicParenR"/>
            </a:pPr>
            <a:r>
              <a:rPr lang="en-US" sz="2300" dirty="0"/>
              <a:t>Packard CJ, Boren J, Taskinen MR. Causes and Consequences of Hypertriglyceridemia. Front Endocrinol (Lausanne). 2020 May 14;11:252. doi: 10.3389/fendo.2020.00252. PMID: 32477261; PMCID: PMC7239992.</a:t>
            </a:r>
          </a:p>
          <a:p>
            <a:pPr>
              <a:spcBef>
                <a:spcPts val="600"/>
              </a:spcBef>
              <a:buFont typeface="+mj-lt"/>
              <a:buAutoNum type="arabicParenR"/>
            </a:pPr>
            <a:r>
              <a:rPr lang="en-US" sz="2300" dirty="0"/>
              <a:t>Toth PP, Granowitz C, Hull M, Liassou D, Anderson A, Philip S. High Triglycerides Are Associated With Increased Cardiovascular Events, Medical Costs, and Resource Use: A Real-World Administrative Claims Analysis of Statin-Treated Patients With High Residual Cardiovascular Risk. J Am Heart Assoc. 2018 Aug 7;7(15):e008740. doi: 10.1161/JAHA.118.008740. PMID: 30371242; PMCID: PMC6201477.</a:t>
            </a:r>
          </a:p>
          <a:p>
            <a:pPr>
              <a:spcBef>
                <a:spcPts val="600"/>
              </a:spcBef>
              <a:buFont typeface="+mj-lt"/>
              <a:buAutoNum type="arabicParenR"/>
            </a:pPr>
            <a:r>
              <a:rPr lang="en-US" sz="2300" dirty="0"/>
              <a:t>Jørgensen AB, Frikke-Schmidt R, Nordestgaard BG, Tybjærg-Hansen A. Loss-of-function mutations in APOC3 and risk of ischemic vascular disease. N Engl J Med. 2014 Jul 3;371(1):32-41. doi: 10.1056/NEJMoa1308027. Epub 2014 Jun 18. PMID: 24941082.</a:t>
            </a:r>
          </a:p>
          <a:p>
            <a:pPr>
              <a:spcBef>
                <a:spcPts val="600"/>
              </a:spcBef>
              <a:buFont typeface="+mj-lt"/>
              <a:buAutoNum type="arabicParenR"/>
            </a:pPr>
            <a:r>
              <a:rPr lang="en-US" sz="2300" dirty="0"/>
              <a:t>Abdelhamid AS, et al. Omega-3 fatty acids for the primary and secondary prevention of cardiovascular disease. Cochrane Database Syst Rev. 2018 Jul 18;7(7):CD003177. doi: 10.1002/14651858.CD003177.pub3. Update in: Cochrane Database Syst Rev. 2018 Nov 30;11:CD003177. doi: 10.1002/14651858.CD003177.pub4. PMID: 30019766; PMCID: PMC6513557.</a:t>
            </a:r>
          </a:p>
          <a:p>
            <a:pPr>
              <a:spcBef>
                <a:spcPts val="600"/>
              </a:spcBef>
              <a:buFont typeface="+mj-lt"/>
              <a:buAutoNum type="arabicParenR"/>
            </a:pPr>
            <a:r>
              <a:rPr lang="en-US" sz="2300" dirty="0"/>
              <a:t>Bhatt DL et al; REDUCE-IT Investigators. Cardiovascular Risk Reduction with Icosapent Ethyl for Hypertriglyceridemia. N Engl J Med. 2019 Jan 3;380(1):11-22. doi: 10.1056/NEJMoa1812792. Epub 2018 Nov 10. PMID: 30415628.</a:t>
            </a:r>
          </a:p>
          <a:p>
            <a:pPr>
              <a:spcBef>
                <a:spcPts val="600"/>
              </a:spcBef>
              <a:buFont typeface="+mj-lt"/>
              <a:buAutoNum type="arabicParenR"/>
            </a:pPr>
            <a:r>
              <a:rPr lang="en-US" sz="2300" dirty="0"/>
              <a:t>Miller M, Cannon CP, Murphy SA, Qin J, Ray KK, Braunwald E; PROVE IT-TIMI 22 Investigators. Impact of triglyceride levels beyond low-density lipoprotein cholesterol after acute coronary syndrome in the PROVE IT-TIMI 22 trial. J Am Coll Cardiol. 2008 Feb 19;51(7):724-30. doi: 10.1016/j.jacc.2007.10.038. PMID: 18279736.</a:t>
            </a:r>
          </a:p>
          <a:p>
            <a:pPr>
              <a:spcBef>
                <a:spcPts val="600"/>
              </a:spcBef>
              <a:buFont typeface="+mj-lt"/>
              <a:buAutoNum type="arabicParenR"/>
            </a:pPr>
            <a:r>
              <a:rPr lang="en-US" sz="2300" dirty="0"/>
              <a:t>Virani, S, Morris, P, Agarwala, A. et al. 2021 ACC Expert Consensus Decision Pathway on the Management of ASCVD Risk Reduction in Patients With Persistent Hypertriglyceridemia: A Report of the American College of Cardiology Solution Set Oversight Committee. JACC. 2021 Aug, 78 (9) 960–993. https://doi.org/10.1016/j.jacc.2021.06.011</a:t>
            </a:r>
          </a:p>
          <a:p>
            <a:pPr>
              <a:spcBef>
                <a:spcPts val="600"/>
              </a:spcBef>
              <a:buFont typeface="+mj-lt"/>
              <a:buAutoNum type="arabicParenR"/>
            </a:pPr>
            <a:r>
              <a:rPr lang="en-US" sz="2300" dirty="0"/>
              <a:t>Orringer CE, Jacobson TA, Maki KC. National Lipid Association Scientific Statement on the use of icosapent ethyl in statin-treated patients with elevated triglycerides and high or very-high ASCVD risk. J Clin Lipidol. 2019 Nov-Dec;13(6):860-872. doi: 10.1016/j.jacl.2019.10.014. Epub 2019 Nov 2. PMID: 31787586.</a:t>
            </a:r>
          </a:p>
          <a:p>
            <a:pPr>
              <a:spcBef>
                <a:spcPts val="600"/>
              </a:spcBef>
              <a:buFont typeface="+mj-lt"/>
              <a:buAutoNum type="arabicParenR"/>
            </a:pPr>
            <a:r>
              <a:rPr lang="en-US" sz="2300" dirty="0"/>
              <a:t>Department of Veteran Affairs, Department of Defense. VA/DoD Clinical Practice Guideline for the Management of Dyslipidemia for Cardiovascular Risk Reduction. Version 4.0 – 2020</a:t>
            </a:r>
          </a:p>
          <a:p>
            <a:pPr>
              <a:spcBef>
                <a:spcPts val="600"/>
              </a:spcBef>
              <a:buFont typeface="+mj-lt"/>
              <a:buAutoNum type="arabicParenR"/>
            </a:pPr>
            <a:r>
              <a:rPr lang="en-US" sz="2300" dirty="0"/>
              <a:t>VA Pharmacy Benefits Management Services, Medical Advisory Panel, VISN Pharmacist Executives. Icosapent Ethyl (Vascepa®) for Reducing CV Risk Criteria for Use. March 2021</a:t>
            </a:r>
          </a:p>
          <a:p>
            <a:pPr>
              <a:spcBef>
                <a:spcPts val="600"/>
              </a:spcBef>
              <a:buFont typeface="+mj-lt"/>
              <a:buAutoNum type="arabicParenR"/>
            </a:pPr>
            <a:r>
              <a:rPr lang="en-US" sz="2300" dirty="0"/>
              <a:t>VA Pharmacy Benefits Management Services, Medical Advisory Panel, VISN Pharmacist Executives. Icosapent Ethyl (Vascepa®) for Reducing CV Risk Criteria for Use. March 2021</a:t>
            </a:r>
          </a:p>
          <a:p>
            <a:pPr>
              <a:buFont typeface="+mj-lt"/>
              <a:buAutoNum type="arabicParenR"/>
            </a:pPr>
            <a:endParaRPr lang="en-US" sz="2000" dirty="0"/>
          </a:p>
          <a:p>
            <a:pPr>
              <a:buFont typeface="+mj-lt"/>
              <a:buAutoNum type="arabicParenR"/>
            </a:pPr>
            <a:endParaRPr lang="en-US" dirty="0"/>
          </a:p>
          <a:p>
            <a:pPr>
              <a:buFont typeface="+mj-lt"/>
              <a:buAutoNum type="arabicParenR"/>
            </a:pPr>
            <a:endParaRPr lang="en-US" dirty="0"/>
          </a:p>
          <a:p>
            <a:pPr>
              <a:buFont typeface="+mj-lt"/>
              <a:buAutoNum type="arabicParenR"/>
            </a:pPr>
            <a:endParaRPr lang="en-US" dirty="0"/>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References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3"/>
          <a:stretch>
            <a:fillRect/>
          </a:stretch>
        </p:blipFill>
        <p:spPr>
          <a:xfrm>
            <a:off x="9634888" y="6303019"/>
            <a:ext cx="2459278" cy="552861"/>
          </a:xfrm>
          <a:prstGeom prst="rect">
            <a:avLst/>
          </a:prstGeom>
        </p:spPr>
      </p:pic>
    </p:spTree>
    <p:extLst>
      <p:ext uri="{BB962C8B-B14F-4D97-AF65-F5344CB8AC3E}">
        <p14:creationId xmlns:p14="http://schemas.microsoft.com/office/powerpoint/2010/main" val="309252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E865C18-1A01-B5DB-7743-DA0B48E95E12}"/>
              </a:ext>
            </a:extLst>
          </p:cNvPr>
          <p:cNvSpPr>
            <a:spLocks noGrp="1"/>
          </p:cNvSpPr>
          <p:nvPr>
            <p:ph idx="1"/>
          </p:nvPr>
        </p:nvSpPr>
        <p:spPr>
          <a:xfrm>
            <a:off x="1154955" y="2820202"/>
            <a:ext cx="8761412" cy="3199598"/>
          </a:xfrm>
        </p:spPr>
        <p:txBody>
          <a:bodyPr>
            <a:normAutofit/>
          </a:bodyPr>
          <a:lstStyle/>
          <a:p>
            <a:r>
              <a:rPr lang="en-US" sz="2000" dirty="0"/>
              <a:t>Preceptors:</a:t>
            </a:r>
          </a:p>
          <a:p>
            <a:pPr lvl="1"/>
            <a:r>
              <a:rPr lang="en-US" sz="1800" dirty="0"/>
              <a:t>Nina Resch, PharmD, PhC</a:t>
            </a:r>
          </a:p>
          <a:p>
            <a:pPr lvl="1"/>
            <a:r>
              <a:rPr lang="en-US" sz="1800" dirty="0"/>
              <a:t>Emily Luk, PharmD, BCACP</a:t>
            </a:r>
          </a:p>
          <a:p>
            <a:r>
              <a:rPr lang="en-US" sz="2000" dirty="0"/>
              <a:t>Additional stakeholders/support</a:t>
            </a:r>
          </a:p>
          <a:p>
            <a:pPr lvl="1"/>
            <a:r>
              <a:rPr lang="en-US" sz="1800" dirty="0"/>
              <a:t>Ann Nawarskas, PharmD</a:t>
            </a:r>
          </a:p>
          <a:p>
            <a:pPr lvl="1"/>
            <a:r>
              <a:rPr lang="en-US" sz="1800" dirty="0"/>
              <a:t>Ramona Pinto, PharmD</a:t>
            </a:r>
          </a:p>
          <a:p>
            <a:pPr lvl="1"/>
            <a:r>
              <a:rPr lang="en-US" sz="1800" dirty="0"/>
              <a:t>Kim Neff, PharmD, PhC</a:t>
            </a:r>
          </a:p>
          <a:p>
            <a:pPr lvl="1"/>
            <a:endParaRPr lang="en-US" dirty="0"/>
          </a:p>
          <a:p>
            <a:pPr lvl="1"/>
            <a:endParaRPr lang="en-US" dirty="0"/>
          </a:p>
          <a:p>
            <a:endParaRPr lang="en-US" dirty="0"/>
          </a:p>
          <a:p>
            <a:pPr lvl="1"/>
            <a:endParaRPr lang="en-US" dirty="0"/>
          </a:p>
          <a:p>
            <a:pPr lvl="1"/>
            <a:endParaRPr lang="en-US" dirty="0"/>
          </a:p>
          <a:p>
            <a:pPr lvl="1"/>
            <a:endParaRPr lang="en-US" dirty="0"/>
          </a:p>
        </p:txBody>
      </p:sp>
      <p:sp>
        <p:nvSpPr>
          <p:cNvPr id="7" name="Title 6">
            <a:extLst>
              <a:ext uri="{FF2B5EF4-FFF2-40B4-BE49-F238E27FC236}">
                <a16:creationId xmlns:a16="http://schemas.microsoft.com/office/drawing/2014/main" id="{CB3F164F-75C3-1439-58B2-31F753AD6563}"/>
              </a:ext>
            </a:extLst>
          </p:cNvPr>
          <p:cNvSpPr>
            <a:spLocks noGrp="1"/>
          </p:cNvSpPr>
          <p:nvPr>
            <p:ph type="title"/>
          </p:nvPr>
        </p:nvSpPr>
        <p:spPr/>
        <p:txBody>
          <a:bodyPr/>
          <a:lstStyle/>
          <a:p>
            <a:r>
              <a:rPr lang="en-US" dirty="0"/>
              <a:t>Acknowledgements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860D239F-CFFA-7BCF-0DF4-6B1E0D1B1046}"/>
              </a:ext>
            </a:extLst>
          </p:cNvPr>
          <p:cNvPicPr>
            <a:picLocks noChangeAspect="1"/>
          </p:cNvPicPr>
          <p:nvPr/>
        </p:nvPicPr>
        <p:blipFill>
          <a:blip r:embed="rId2"/>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1465604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E865C18-1A01-B5DB-7743-DA0B48E95E12}"/>
              </a:ext>
            </a:extLst>
          </p:cNvPr>
          <p:cNvSpPr>
            <a:spLocks noGrp="1"/>
          </p:cNvSpPr>
          <p:nvPr>
            <p:ph idx="1"/>
          </p:nvPr>
        </p:nvSpPr>
        <p:spPr>
          <a:xfrm>
            <a:off x="1154954" y="2603500"/>
            <a:ext cx="8945009" cy="3416300"/>
          </a:xfrm>
        </p:spPr>
        <p:txBody>
          <a:bodyPr>
            <a:normAutofit fontScale="92500" lnSpcReduction="10000"/>
          </a:bodyPr>
          <a:lstStyle/>
          <a:p>
            <a:pPr marL="0" indent="0">
              <a:buNone/>
            </a:pPr>
            <a:r>
              <a:rPr lang="en-US" sz="2000" b="1" dirty="0"/>
              <a:t>New Mexico Veterans Affairs Health Care System (NMVAHCS):</a:t>
            </a:r>
          </a:p>
          <a:p>
            <a:r>
              <a:rPr lang="en-US" sz="2000" dirty="0"/>
              <a:t>Raymond G. Murphy VA Medical Center in Albuquerque, New Mexico plus 13 Community-Based Outpatient Clinics (CBOCs) serving veterans in all areas of New Mexico</a:t>
            </a:r>
          </a:p>
          <a:p>
            <a:r>
              <a:rPr lang="en-US" sz="2000" dirty="0"/>
              <a:t>Raymond G. Murphy Medical Center: level 1 tertiary referral center with 313 beds and multiple specialized units, including:</a:t>
            </a:r>
          </a:p>
          <a:p>
            <a:pPr lvl="1"/>
            <a:r>
              <a:rPr lang="en-US" sz="1800" dirty="0"/>
              <a:t>Residential rehabilitation and Nursing Home Care units</a:t>
            </a:r>
          </a:p>
          <a:p>
            <a:pPr lvl="1"/>
            <a:r>
              <a:rPr lang="en-US" sz="1800" dirty="0"/>
              <a:t>Acute Psychiatry and Acute Geri-Psychiatry units</a:t>
            </a:r>
          </a:p>
          <a:p>
            <a:pPr lvl="1"/>
            <a:r>
              <a:rPr lang="en-US" sz="1800" dirty="0"/>
              <a:t>24-hour emergency room</a:t>
            </a:r>
          </a:p>
          <a:p>
            <a:pPr lvl="1"/>
            <a:r>
              <a:rPr lang="en-US" sz="1800" dirty="0"/>
              <a:t>Spinal Cord Injury Center</a:t>
            </a:r>
          </a:p>
        </p:txBody>
      </p:sp>
      <p:sp>
        <p:nvSpPr>
          <p:cNvPr id="7" name="Title 6">
            <a:extLst>
              <a:ext uri="{FF2B5EF4-FFF2-40B4-BE49-F238E27FC236}">
                <a16:creationId xmlns:a16="http://schemas.microsoft.com/office/drawing/2014/main" id="{CB3F164F-75C3-1439-58B2-31F753AD6563}"/>
              </a:ext>
            </a:extLst>
          </p:cNvPr>
          <p:cNvSpPr>
            <a:spLocks noGrp="1"/>
          </p:cNvSpPr>
          <p:nvPr>
            <p:ph type="title"/>
          </p:nvPr>
        </p:nvSpPr>
        <p:spPr/>
        <p:txBody>
          <a:bodyPr/>
          <a:lstStyle/>
          <a:p>
            <a:r>
              <a:rPr lang="en-US" dirty="0"/>
              <a:t>Facility/Institution</a:t>
            </a:r>
          </a:p>
        </p:txBody>
      </p:sp>
      <p:pic>
        <p:nvPicPr>
          <p:cNvPr id="8" name="Content Placeholder 9" descr="Graphical user interface&#10;&#10;Description automatically generated with low confidence">
            <a:extLst>
              <a:ext uri="{FF2B5EF4-FFF2-40B4-BE49-F238E27FC236}">
                <a16:creationId xmlns:a16="http://schemas.microsoft.com/office/drawing/2014/main" id="{860D239F-CFFA-7BCF-0DF4-6B1E0D1B1046}"/>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374677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D93178A-83FD-D5B9-63C8-7B152ADD171C}"/>
              </a:ext>
            </a:extLst>
          </p:cNvPr>
          <p:cNvSpPr>
            <a:spLocks noGrp="1"/>
          </p:cNvSpPr>
          <p:nvPr>
            <p:ph idx="1"/>
          </p:nvPr>
        </p:nvSpPr>
        <p:spPr/>
        <p:txBody>
          <a:bodyPr anchor="t"/>
          <a:lstStyle/>
          <a:p>
            <a:pPr marL="0" indent="0">
              <a:buNone/>
            </a:pPr>
            <a:r>
              <a:rPr lang="en-US" sz="2000" dirty="0"/>
              <a:t>TRUE/FALSE:</a:t>
            </a:r>
          </a:p>
          <a:p>
            <a:pPr>
              <a:buFont typeface="+mj-lt"/>
              <a:buAutoNum type="arabicParenR"/>
            </a:pPr>
            <a:r>
              <a:rPr lang="en-US" sz="2000" dirty="0"/>
              <a:t>All omega-3 supplements (OTC fish oil) products have the same amount of EPA/DHA content. </a:t>
            </a:r>
          </a:p>
          <a:p>
            <a:pPr>
              <a:buFont typeface="+mj-lt"/>
              <a:buAutoNum type="arabicParenR"/>
            </a:pPr>
            <a:r>
              <a:rPr lang="en-US" sz="2000" dirty="0"/>
              <a:t>Both Vascepa (IPE) and Lovaza (OEE) have been shown to be beneficial in cardiovascular disease. </a:t>
            </a:r>
          </a:p>
          <a:p>
            <a:pPr>
              <a:buFont typeface="+mj-lt"/>
              <a:buAutoNum type="arabicParenR"/>
            </a:pPr>
            <a:r>
              <a:rPr lang="en-US" sz="2000" dirty="0"/>
              <a:t>The typical dosing for Vascepa (IPE) is two 1000mg capsules twice a day.</a:t>
            </a:r>
          </a:p>
          <a:p>
            <a:pPr marL="0" indent="0">
              <a:buNone/>
            </a:pPr>
            <a:endParaRPr lang="en-US" dirty="0"/>
          </a:p>
        </p:txBody>
      </p:sp>
      <p:sp>
        <p:nvSpPr>
          <p:cNvPr id="7" name="Title 6">
            <a:extLst>
              <a:ext uri="{FF2B5EF4-FFF2-40B4-BE49-F238E27FC236}">
                <a16:creationId xmlns:a16="http://schemas.microsoft.com/office/drawing/2014/main" id="{A7E84E9A-6DF8-742C-8619-A09A9190A1B8}"/>
              </a:ext>
            </a:extLst>
          </p:cNvPr>
          <p:cNvSpPr>
            <a:spLocks noGrp="1"/>
          </p:cNvSpPr>
          <p:nvPr>
            <p:ph type="title"/>
          </p:nvPr>
        </p:nvSpPr>
        <p:spPr/>
        <p:txBody>
          <a:bodyPr/>
          <a:lstStyle/>
          <a:p>
            <a:r>
              <a:rPr lang="en-US" dirty="0"/>
              <a:t>Pre-Assessment</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D6AF88F-9B87-9AEA-4A97-F75363702CF5}"/>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99626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4CF1AD2-6E21-2079-D9AE-C3AD909471C2}"/>
              </a:ext>
            </a:extLst>
          </p:cNvPr>
          <p:cNvSpPr>
            <a:spLocks noGrp="1"/>
          </p:cNvSpPr>
          <p:nvPr>
            <p:ph idx="1"/>
          </p:nvPr>
        </p:nvSpPr>
        <p:spPr>
          <a:xfrm>
            <a:off x="1154954" y="2832100"/>
            <a:ext cx="8761412" cy="2901188"/>
          </a:xfrm>
        </p:spPr>
        <p:txBody>
          <a:bodyPr>
            <a:normAutofit/>
          </a:bodyPr>
          <a:lstStyle/>
          <a:p>
            <a:pPr>
              <a:spcAft>
                <a:spcPts val="600"/>
              </a:spcAft>
            </a:pPr>
            <a:r>
              <a:rPr lang="en-US" sz="2000" dirty="0"/>
              <a:t>Hypertriglyceridemia (HTG) is associated with the progression of atherosclerosis and cardiovascular (CV) events</a:t>
            </a:r>
            <a:r>
              <a:rPr lang="en-US" sz="2000" baseline="30000" dirty="0"/>
              <a:t>1-4,7</a:t>
            </a:r>
            <a:endParaRPr lang="en-US" sz="2000" dirty="0"/>
          </a:p>
          <a:p>
            <a:pPr>
              <a:spcAft>
                <a:spcPts val="600"/>
              </a:spcAft>
            </a:pPr>
            <a:r>
              <a:rPr lang="en-US" sz="2000" dirty="0"/>
              <a:t>Over-the-counter omega-3 supplements (fish oil) can lower triglycerides</a:t>
            </a:r>
            <a:r>
              <a:rPr lang="en-US" sz="2000" baseline="30000" dirty="0"/>
              <a:t>5</a:t>
            </a:r>
            <a:endParaRPr lang="en-US" sz="2000" dirty="0"/>
          </a:p>
          <a:p>
            <a:pPr>
              <a:spcAft>
                <a:spcPts val="600"/>
              </a:spcAft>
            </a:pPr>
            <a:r>
              <a:rPr lang="en-US" sz="2000" dirty="0"/>
              <a:t>Content of various supplements is not regulated and varies widely</a:t>
            </a:r>
          </a:p>
          <a:p>
            <a:pPr>
              <a:spcAft>
                <a:spcPts val="600"/>
              </a:spcAft>
            </a:pPr>
            <a:r>
              <a:rPr lang="en-US" sz="2000" dirty="0"/>
              <a:t>Recent primary/secondary evidence suggests little to no benefit in CV outcomes with omega-3 supplement use</a:t>
            </a:r>
            <a:r>
              <a:rPr lang="en-US" sz="2000" baseline="30000" dirty="0"/>
              <a:t>5</a:t>
            </a:r>
            <a:endParaRPr lang="en-US" sz="2000" dirty="0"/>
          </a:p>
        </p:txBody>
      </p:sp>
      <p:sp>
        <p:nvSpPr>
          <p:cNvPr id="7" name="Title 6">
            <a:extLst>
              <a:ext uri="{FF2B5EF4-FFF2-40B4-BE49-F238E27FC236}">
                <a16:creationId xmlns:a16="http://schemas.microsoft.com/office/drawing/2014/main" id="{0A1F9397-B2AC-06B3-B21D-FEB342B2669E}"/>
              </a:ext>
            </a:extLst>
          </p:cNvPr>
          <p:cNvSpPr>
            <a:spLocks noGrp="1"/>
          </p:cNvSpPr>
          <p:nvPr>
            <p:ph type="title"/>
          </p:nvPr>
        </p:nvSpPr>
        <p:spPr>
          <a:xfrm>
            <a:off x="1028231" y="973668"/>
            <a:ext cx="9328552" cy="706964"/>
          </a:xfrm>
        </p:spPr>
        <p:txBody>
          <a:bodyPr/>
          <a:lstStyle/>
          <a:p>
            <a:r>
              <a:rPr lang="en-US" dirty="0"/>
              <a:t>Omega-3 Fatty Acids and Triglycerides </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397EC5C-24FE-5EB7-924E-A76C64A4D4C9}"/>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2445513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4CF1AD2-6E21-2079-D9AE-C3AD909471C2}"/>
              </a:ext>
            </a:extLst>
          </p:cNvPr>
          <p:cNvSpPr>
            <a:spLocks noGrp="1"/>
          </p:cNvSpPr>
          <p:nvPr>
            <p:ph idx="1"/>
          </p:nvPr>
        </p:nvSpPr>
        <p:spPr>
          <a:xfrm>
            <a:off x="1154953" y="2606409"/>
            <a:ext cx="8866869" cy="3150154"/>
          </a:xfrm>
        </p:spPr>
        <p:txBody>
          <a:bodyPr>
            <a:normAutofit/>
          </a:bodyPr>
          <a:lstStyle/>
          <a:p>
            <a:pPr>
              <a:spcAft>
                <a:spcPts val="600"/>
              </a:spcAft>
            </a:pPr>
            <a:r>
              <a:rPr lang="en-US" sz="2000" dirty="0"/>
              <a:t>Vascepa (icosapent ethyl or </a:t>
            </a:r>
            <a:r>
              <a:rPr lang="en-US" sz="2000" b="1" dirty="0"/>
              <a:t>IPE</a:t>
            </a:r>
            <a:r>
              <a:rPr lang="en-US" sz="2000" dirty="0"/>
              <a:t>) and Lovaza (omega-3 ethyl esters or </a:t>
            </a:r>
            <a:r>
              <a:rPr lang="en-US" sz="2000" b="1" dirty="0"/>
              <a:t>OEE</a:t>
            </a:r>
            <a:r>
              <a:rPr lang="en-US" sz="2000" dirty="0"/>
              <a:t>)</a:t>
            </a:r>
          </a:p>
          <a:p>
            <a:pPr>
              <a:spcAft>
                <a:spcPts val="600"/>
              </a:spcAft>
            </a:pPr>
            <a:r>
              <a:rPr lang="en-US" sz="2000" dirty="0"/>
              <a:t>Both agents have been shown to lower triglyceride levels</a:t>
            </a:r>
            <a:endParaRPr lang="en-US" sz="1800" dirty="0"/>
          </a:p>
          <a:p>
            <a:r>
              <a:rPr lang="en-US" sz="2000" dirty="0"/>
              <a:t>IPE reduces CV risk in patients with prior CV events who are on statins and have HTG</a:t>
            </a:r>
            <a:r>
              <a:rPr lang="en-US" sz="2000" baseline="30000" dirty="0"/>
              <a:t>6</a:t>
            </a:r>
            <a:endParaRPr lang="en-US" sz="2000" dirty="0"/>
          </a:p>
          <a:p>
            <a:pPr lvl="1"/>
            <a:r>
              <a:rPr lang="en-US" sz="1800" dirty="0"/>
              <a:t>Guideline-supported and FDA-approved indication for secondary prevention of CVD, largely based on results of the REDUCE-IT trial</a:t>
            </a:r>
            <a:r>
              <a:rPr lang="en-US" sz="1800" baseline="30000" dirty="0"/>
              <a:t>6,8,10</a:t>
            </a:r>
          </a:p>
          <a:p>
            <a:r>
              <a:rPr lang="en-US" sz="2000" dirty="0"/>
              <a:t>Lovaza is a more purified and consistent formulation of EPA/DHA</a:t>
            </a:r>
          </a:p>
        </p:txBody>
      </p:sp>
      <p:sp>
        <p:nvSpPr>
          <p:cNvPr id="7" name="Title 6">
            <a:extLst>
              <a:ext uri="{FF2B5EF4-FFF2-40B4-BE49-F238E27FC236}">
                <a16:creationId xmlns:a16="http://schemas.microsoft.com/office/drawing/2014/main" id="{0A1F9397-B2AC-06B3-B21D-FEB342B2669E}"/>
              </a:ext>
            </a:extLst>
          </p:cNvPr>
          <p:cNvSpPr>
            <a:spLocks noGrp="1"/>
          </p:cNvSpPr>
          <p:nvPr>
            <p:ph type="title"/>
          </p:nvPr>
        </p:nvSpPr>
        <p:spPr/>
        <p:txBody>
          <a:bodyPr/>
          <a:lstStyle/>
          <a:p>
            <a:r>
              <a:rPr lang="en-US" dirty="0"/>
              <a:t>Prescription-Only Agents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397EC5C-24FE-5EB7-924E-A76C64A4D4C9}"/>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1178830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4CF1AD2-6E21-2079-D9AE-C3AD909471C2}"/>
              </a:ext>
            </a:extLst>
          </p:cNvPr>
          <p:cNvSpPr>
            <a:spLocks noGrp="1"/>
          </p:cNvSpPr>
          <p:nvPr>
            <p:ph idx="1"/>
          </p:nvPr>
        </p:nvSpPr>
        <p:spPr/>
        <p:txBody>
          <a:bodyPr/>
          <a:lstStyle/>
          <a:p>
            <a:r>
              <a:rPr lang="en-US" sz="2000" dirty="0"/>
              <a:t>In late 2024, the VA removed OTC omega-3 supplements from the formulary due to emerging evidence showing no CV benefit</a:t>
            </a:r>
            <a:r>
              <a:rPr lang="en-US" sz="2000" baseline="30000" dirty="0"/>
              <a:t>11</a:t>
            </a:r>
            <a:endParaRPr lang="en-US" sz="2000" dirty="0"/>
          </a:p>
          <a:p>
            <a:r>
              <a:rPr lang="en-US" sz="2000" dirty="0"/>
              <a:t>At that time, there were over 800 patients with active omega-3 supplement prescriptions</a:t>
            </a:r>
          </a:p>
          <a:p>
            <a:r>
              <a:rPr lang="en-US" sz="2000" dirty="0"/>
              <a:t>IPE and OEE are currently nonformulary (prior authorization) items with clinical guidance and criteria for use (CFU) at the VA</a:t>
            </a:r>
            <a:r>
              <a:rPr lang="en-US" sz="2000" baseline="30000" dirty="0"/>
              <a:t>12</a:t>
            </a:r>
            <a:endParaRPr lang="en-US" sz="2000" dirty="0"/>
          </a:p>
          <a:p>
            <a:r>
              <a:rPr lang="en-US" sz="2000" dirty="0"/>
              <a:t>Question raised: </a:t>
            </a:r>
            <a:r>
              <a:rPr lang="en-US" sz="2000" b="1" dirty="0"/>
              <a:t>Which of these patients may benefit clinically from the addition of IPE or OEE?</a:t>
            </a:r>
          </a:p>
          <a:p>
            <a:endParaRPr lang="en-US" dirty="0"/>
          </a:p>
        </p:txBody>
      </p:sp>
      <p:sp>
        <p:nvSpPr>
          <p:cNvPr id="7" name="Title 6">
            <a:extLst>
              <a:ext uri="{FF2B5EF4-FFF2-40B4-BE49-F238E27FC236}">
                <a16:creationId xmlns:a16="http://schemas.microsoft.com/office/drawing/2014/main" id="{0A1F9397-B2AC-06B3-B21D-FEB342B2669E}"/>
              </a:ext>
            </a:extLst>
          </p:cNvPr>
          <p:cNvSpPr>
            <a:spLocks noGrp="1"/>
          </p:cNvSpPr>
          <p:nvPr>
            <p:ph type="title"/>
          </p:nvPr>
        </p:nvSpPr>
        <p:spPr/>
        <p:txBody>
          <a:bodyPr/>
          <a:lstStyle/>
          <a:p>
            <a:r>
              <a:rPr lang="en-US" dirty="0"/>
              <a:t>VA Formulary Changes</a:t>
            </a:r>
          </a:p>
        </p:txBody>
      </p:sp>
      <p:pic>
        <p:nvPicPr>
          <p:cNvPr id="8" name="Content Placeholder 9" descr="Graphical user interface&#10;&#10;Description automatically generated with low confidence">
            <a:extLst>
              <a:ext uri="{FF2B5EF4-FFF2-40B4-BE49-F238E27FC236}">
                <a16:creationId xmlns:a16="http://schemas.microsoft.com/office/drawing/2014/main" id="{B397EC5C-24FE-5EB7-924E-A76C64A4D4C9}"/>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3492398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7A89057-4D25-F7FB-F951-E080ACEFEA4A}"/>
              </a:ext>
            </a:extLst>
          </p:cNvPr>
          <p:cNvSpPr>
            <a:spLocks noGrp="1"/>
          </p:cNvSpPr>
          <p:nvPr>
            <p:ph type="title"/>
          </p:nvPr>
        </p:nvSpPr>
        <p:spPr/>
        <p:txBody>
          <a:bodyPr/>
          <a:lstStyle/>
          <a:p>
            <a:r>
              <a:rPr lang="en-US" dirty="0"/>
              <a:t>Objectives</a:t>
            </a:r>
          </a:p>
        </p:txBody>
      </p:sp>
      <p:sp>
        <p:nvSpPr>
          <p:cNvPr id="7" name="Content Placeholder 6">
            <a:extLst>
              <a:ext uri="{FF2B5EF4-FFF2-40B4-BE49-F238E27FC236}">
                <a16:creationId xmlns:a16="http://schemas.microsoft.com/office/drawing/2014/main" id="{EC58CACA-6A4C-E261-798A-B18187529A74}"/>
              </a:ext>
            </a:extLst>
          </p:cNvPr>
          <p:cNvSpPr>
            <a:spLocks noGrp="1"/>
          </p:cNvSpPr>
          <p:nvPr>
            <p:ph idx="1"/>
          </p:nvPr>
        </p:nvSpPr>
        <p:spPr>
          <a:xfrm>
            <a:off x="1154954" y="2795524"/>
            <a:ext cx="8761412" cy="2910332"/>
          </a:xfrm>
        </p:spPr>
        <p:txBody>
          <a:bodyPr>
            <a:normAutofit/>
          </a:bodyPr>
          <a:lstStyle/>
          <a:p>
            <a:pPr>
              <a:spcAft>
                <a:spcPts val="600"/>
              </a:spcAft>
            </a:pPr>
            <a:r>
              <a:rPr lang="en-US" sz="2000" b="1" dirty="0"/>
              <a:t>Primary objective: </a:t>
            </a:r>
            <a:r>
              <a:rPr lang="en-US" sz="2000" dirty="0"/>
              <a:t>to evaluate a New Mexico VA patient cohort with active omega-3 supplement use to determine which patients may be eligible for replacement therapy with IPE or OEE</a:t>
            </a:r>
          </a:p>
          <a:p>
            <a:pPr>
              <a:spcAft>
                <a:spcPts val="600"/>
              </a:spcAft>
            </a:pPr>
            <a:r>
              <a:rPr lang="en-US" sz="2000" b="1" dirty="0"/>
              <a:t>Secondary objective: </a:t>
            </a:r>
            <a:r>
              <a:rPr lang="en-US" sz="2000" dirty="0"/>
              <a:t>to evaluate the patient cohort to determine which patients had TG levels &lt; 150 mg/dL prior to the start of omega-3 supplementation or at baseline</a:t>
            </a:r>
            <a:endParaRPr lang="en-US" sz="2000" b="1" dirty="0"/>
          </a:p>
        </p:txBody>
      </p:sp>
      <p:pic>
        <p:nvPicPr>
          <p:cNvPr id="8" name="Content Placeholder 9" descr="Graphical user interface&#10;&#10;Description automatically generated with low confidence">
            <a:extLst>
              <a:ext uri="{FF2B5EF4-FFF2-40B4-BE49-F238E27FC236}">
                <a16:creationId xmlns:a16="http://schemas.microsoft.com/office/drawing/2014/main" id="{E0BA7CF0-A7E8-9BBA-D253-D90D1C3D5E95}"/>
              </a:ext>
            </a:extLst>
          </p:cNvPr>
          <p:cNvPicPr>
            <a:picLocks noChangeAspect="1"/>
          </p:cNvPicPr>
          <p:nvPr/>
        </p:nvPicPr>
        <p:blipFill>
          <a:blip r:embed="rId3"/>
          <a:stretch>
            <a:fillRect/>
          </a:stretch>
        </p:blipFill>
        <p:spPr>
          <a:xfrm>
            <a:off x="8077199" y="5952842"/>
            <a:ext cx="4016967" cy="903039"/>
          </a:xfrm>
          <a:prstGeom prst="rect">
            <a:avLst/>
          </a:prstGeom>
        </p:spPr>
      </p:pic>
    </p:spTree>
    <p:extLst>
      <p:ext uri="{BB962C8B-B14F-4D97-AF65-F5344CB8AC3E}">
        <p14:creationId xmlns:p14="http://schemas.microsoft.com/office/powerpoint/2010/main" val="37926258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emplate>Ion Boardroom</Template>
  <TotalTime>3366</TotalTime>
  <Words>2574</Words>
  <Application>Microsoft Office PowerPoint</Application>
  <PresentationFormat>Widescreen</PresentationFormat>
  <Paragraphs>241</Paragraphs>
  <Slides>29</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Aptos</vt:lpstr>
      <vt:lpstr>Century Gothic</vt:lpstr>
      <vt:lpstr>Wingdings 3</vt:lpstr>
      <vt:lpstr>Ion Boardroom</vt:lpstr>
      <vt:lpstr>Evaluation of Hypertriglyceridemia and Omega-3 Use at the New Mexico VA Health Care System</vt:lpstr>
      <vt:lpstr>Disclosures/Acknowledgements</vt:lpstr>
      <vt:lpstr>Acknowledgements</vt:lpstr>
      <vt:lpstr>Facility/Institution</vt:lpstr>
      <vt:lpstr>Pre-Assessment</vt:lpstr>
      <vt:lpstr>Omega-3 Fatty Acids and Triglycerides </vt:lpstr>
      <vt:lpstr>Prescription-Only Agents</vt:lpstr>
      <vt:lpstr>VA Formulary Changes</vt:lpstr>
      <vt:lpstr>Objectives</vt:lpstr>
      <vt:lpstr>Methods</vt:lpstr>
      <vt:lpstr>Methods</vt:lpstr>
      <vt:lpstr>Methods</vt:lpstr>
      <vt:lpstr>Outcomes</vt:lpstr>
      <vt:lpstr>Methods</vt:lpstr>
      <vt:lpstr>Methods</vt:lpstr>
      <vt:lpstr>Patient Demographics</vt:lpstr>
      <vt:lpstr>Results</vt:lpstr>
      <vt:lpstr>Discussion</vt:lpstr>
      <vt:lpstr>Limitations</vt:lpstr>
      <vt:lpstr>Conclusions</vt:lpstr>
      <vt:lpstr>Next Steps/Future Directions</vt:lpstr>
      <vt:lpstr>Post-Assessment</vt:lpstr>
      <vt:lpstr>Post-Assessment</vt:lpstr>
      <vt:lpstr>Post-Assessment</vt:lpstr>
      <vt:lpstr>Post-Assessment</vt:lpstr>
      <vt:lpstr>Post-Assessment</vt:lpstr>
      <vt:lpstr>Post-Assessment</vt:lpstr>
      <vt:lpstr>Questions?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 Production Guideline</dc:title>
  <dc:creator>Ruiz, Dominic B.</dc:creator>
  <cp:lastModifiedBy>Neff, Kimberly M.</cp:lastModifiedBy>
  <cp:revision>132</cp:revision>
  <dcterms:created xsi:type="dcterms:W3CDTF">2020-04-15T19:07:43Z</dcterms:created>
  <dcterms:modified xsi:type="dcterms:W3CDTF">2025-05-05T22:17:23Z</dcterms:modified>
</cp:coreProperties>
</file>