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1C_0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modernComment_122_11FE09F9.xml" ContentType="application/vnd.ms-powerpoint.comments+xml"/>
  <Override PartName="/ppt/notesSlides/notesSlide21.xml" ContentType="application/vnd.openxmlformats-officedocument.presentationml.notesSlide+xml"/>
  <Override PartName="/ppt/comments/modernComment_115_0.xml" ContentType="application/vnd.ms-powerpoint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sldIdLst>
    <p:sldId id="258" r:id="rId2"/>
    <p:sldId id="260" r:id="rId3"/>
    <p:sldId id="287" r:id="rId4"/>
    <p:sldId id="294" r:id="rId5"/>
    <p:sldId id="296" r:id="rId6"/>
    <p:sldId id="295" r:id="rId7"/>
    <p:sldId id="262" r:id="rId8"/>
    <p:sldId id="263" r:id="rId9"/>
    <p:sldId id="264" r:id="rId10"/>
    <p:sldId id="265" r:id="rId11"/>
    <p:sldId id="285" r:id="rId12"/>
    <p:sldId id="289" r:id="rId13"/>
    <p:sldId id="286" r:id="rId14"/>
    <p:sldId id="273" r:id="rId15"/>
    <p:sldId id="276" r:id="rId16"/>
    <p:sldId id="302" r:id="rId17"/>
    <p:sldId id="303" r:id="rId18"/>
    <p:sldId id="313" r:id="rId19"/>
    <p:sldId id="274" r:id="rId20"/>
    <p:sldId id="306" r:id="rId21"/>
    <p:sldId id="278" r:id="rId22"/>
    <p:sldId id="279" r:id="rId23"/>
    <p:sldId id="293" r:id="rId24"/>
    <p:sldId id="310" r:id="rId25"/>
    <p:sldId id="312" r:id="rId26"/>
    <p:sldId id="311" r:id="rId27"/>
    <p:sldId id="309" r:id="rId28"/>
    <p:sldId id="284" r:id="rId29"/>
    <p:sldId id="269" r:id="rId30"/>
    <p:sldId id="268" r:id="rId31"/>
    <p:sldId id="270" r:id="rId32"/>
    <p:sldId id="298" r:id="rId33"/>
    <p:sldId id="299" r:id="rId34"/>
    <p:sldId id="300" r:id="rId35"/>
    <p:sldId id="301" r:id="rId36"/>
    <p:sldId id="272" r:id="rId37"/>
    <p:sldId id="290" r:id="rId38"/>
    <p:sldId id="277" r:id="rId39"/>
    <p:sldId id="304" r:id="rId40"/>
    <p:sldId id="305" r:id="rId41"/>
    <p:sldId id="291" r:id="rId42"/>
    <p:sldId id="307" r:id="rId43"/>
    <p:sldId id="30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AD2069-6C3E-7B8A-C19C-7B5C48740F94}" name="Kelsea Gallegos" initials="KG" userId="plQJWEVo+I+8SynqYq/LKde2NE7qgmDTnwPRjkpW40Y=" providerId="None"/>
  <p188:author id="{31665E87-9052-69B9-8F92-059E0B28C7CA}" name="Gretchen M Ray" initials="" userId="S::gray@health.unm.edu::77cc82ae-377e-402b-bff4-bd57ed5b00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B8D04-18F2-4578-8F19-36132AF76CFA}" v="4" dt="2025-04-30T19:24:13.562"/>
    <p1510:client id="{84ADCD35-D999-4C96-A95B-C5A59B859D87}" v="288" dt="2025-05-01T05:56:44.501"/>
    <p1510:client id="{9A8C9AA5-D640-4B54-B77F-DB4C106655B3}" v="180" dt="2025-05-01T02:21:04.293"/>
    <p1510:client id="{D35B2FBC-9E47-45D8-80AC-E797D98A5332}" v="29" dt="2025-04-30T00:53:09.16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94580"/>
  </p:normalViewPr>
  <p:slideViewPr>
    <p:cSldViewPr snapToGrid="0">
      <p:cViewPr varScale="1">
        <p:scale>
          <a:sx n="136" d="100"/>
          <a:sy n="136" d="100"/>
        </p:scale>
        <p:origin x="143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1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AE1978-AD48-4DB9-882A-84AED1734B50}" authorId="{A3AD2069-6C3E-7B8A-C19C-7B5C48740F94}" created="2025-04-30T19:23:39.984">
    <pc:sldMkLst xmlns:pc="http://schemas.microsoft.com/office/powerpoint/2013/main/command">
      <pc:docMk/>
      <pc:sldMk cId="0" sldId="277"/>
    </pc:sldMkLst>
    <p188:txBody>
      <a:bodyPr/>
      <a:lstStyle/>
      <a:p>
        <a:r>
          <a:rPr lang="en-US"/>
          <a:t>can keep these ones that have everyone on one slide the same - no changes</a:t>
        </a:r>
      </a:p>
    </p188:txBody>
  </p188:cm>
</p188:cmLst>
</file>

<file path=ppt/comments/modernComment_11C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CB3992-6EC7-3040-A79B-42F521719FA0}" authorId="{31665E87-9052-69B9-8F92-059E0B28C7CA}" created="2025-04-29T20:52:34.574">
    <pc:sldMkLst xmlns:pc="http://schemas.microsoft.com/office/powerpoint/2013/main/command">
      <pc:docMk/>
      <pc:sldMk cId="0" sldId="284"/>
    </pc:sldMkLst>
    <p188:txBody>
      <a:bodyPr/>
      <a:lstStyle/>
      <a:p>
        <a:r>
          <a:rPr lang="en-US"/>
          <a:t>Bullet #3 has discussion. We can’t infer that this is due to time constraints (although obviously it is). Just keep the slide as a presentation of the actual data. </a:t>
        </a:r>
      </a:p>
    </p188:txBody>
  </p188:cm>
  <p188:cm id="{9FA6E17C-CD90-3342-96C9-D01E79994D67}" authorId="{31665E87-9052-69B9-8F92-059E0B28C7CA}" created="2025-04-29T20:59:15.994">
    <pc:sldMkLst xmlns:pc="http://schemas.microsoft.com/office/powerpoint/2013/main/command">
      <pc:docMk/>
      <pc:sldMk cId="0" sldId="284"/>
    </pc:sldMkLst>
    <p188:txBody>
      <a:bodyPr/>
      <a:lstStyle/>
      <a:p>
        <a:r>
          <a:rPr lang="en-US"/>
          <a:t>Hide this slide for  this presentation. After stats are complete, can consider for discussion in a manuscript
</a:t>
        </a:r>
      </a:p>
    </p188:txBody>
  </p188:cm>
</p188:cmLst>
</file>

<file path=ppt/comments/modernComment_122_11FE09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14E2F5-17AF-4E7A-93D4-D522E3061A13}" authorId="{A3AD2069-6C3E-7B8A-C19C-7B5C48740F94}" created="2025-04-30T19:23:14.546">
    <pc:sldMkLst xmlns:pc="http://schemas.microsoft.com/office/powerpoint/2013/main/command">
      <pc:docMk/>
      <pc:sldMk cId="301861369" sldId="290"/>
    </pc:sldMkLst>
    <p188:replyLst>
      <p188:reply id="{BA9C926A-4A40-4B22-AB55-7C1EBA8D56B5}" authorId="{A3AD2069-6C3E-7B8A-C19C-7B5C48740F94}" created="2025-04-30T19:24:13.562">
        <p188:txBody>
          <a:bodyPr/>
          <a:lstStyle/>
          <a:p>
            <a:r>
              <a:rPr lang="en-US"/>
              <a:t>I would NOT delete these slides. I would "hide" them at the end of the presentation in case you get detailed questions during hte Q and A </a:t>
            </a:r>
          </a:p>
        </p188:txBody>
      </p188:reply>
    </p188:replyLst>
    <p188:txBody>
      <a:bodyPr/>
      <a:lstStyle/>
      <a:p>
        <a:r>
          <a:rPr lang="en-US"/>
          <a:t>For these slides on we think that switching them to studnet pharmaicsts vs. Everyone else due to the low number of respondents in other programs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6C307-C216-433B-8E75-28FEB15F35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F892D82-68C3-4DB9-9551-79115FAB88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 physical activity, sleep, and nutrition habits</a:t>
          </a:r>
        </a:p>
      </dgm:t>
    </dgm:pt>
    <dgm:pt modelId="{A81157D9-E0D1-4C26-A5B8-4197C42376D5}" type="parTrans" cxnId="{25E8003C-84F0-48D0-8F0A-6817506437F1}">
      <dgm:prSet/>
      <dgm:spPr/>
      <dgm:t>
        <a:bodyPr/>
        <a:lstStyle/>
        <a:p>
          <a:endParaRPr lang="en-US"/>
        </a:p>
      </dgm:t>
    </dgm:pt>
    <dgm:pt modelId="{74E3FE5D-356A-4471-9A17-6CC71DFAEFBA}" type="sibTrans" cxnId="{25E8003C-84F0-48D0-8F0A-6817506437F1}">
      <dgm:prSet/>
      <dgm:spPr/>
      <dgm:t>
        <a:bodyPr/>
        <a:lstStyle/>
        <a:p>
          <a:endParaRPr lang="en-US"/>
        </a:p>
      </dgm:t>
    </dgm:pt>
    <dgm:pt modelId="{B3B843D5-BBE9-4769-AA0C-7B9C7DB79D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Explore changes in behavior since program start</a:t>
          </a:r>
        </a:p>
      </dgm:t>
    </dgm:pt>
    <dgm:pt modelId="{723486A1-077C-4B5B-BA29-A253ACEDC3CB}" type="parTrans" cxnId="{D3237702-FCA4-477C-A72D-7F81C87816F3}">
      <dgm:prSet/>
      <dgm:spPr/>
      <dgm:t>
        <a:bodyPr/>
        <a:lstStyle/>
        <a:p>
          <a:endParaRPr lang="en-US"/>
        </a:p>
      </dgm:t>
    </dgm:pt>
    <dgm:pt modelId="{DF161695-FCCB-4982-9E0B-592E745A4316}" type="sibTrans" cxnId="{D3237702-FCA4-477C-A72D-7F81C87816F3}">
      <dgm:prSet/>
      <dgm:spPr/>
      <dgm:t>
        <a:bodyPr/>
        <a:lstStyle/>
        <a:p>
          <a:endParaRPr lang="en-US"/>
        </a:p>
      </dgm:t>
    </dgm:pt>
    <dgm:pt modelId="{04FC533F-C925-4013-BD4A-0C2FC58DEA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barriers to wellness</a:t>
          </a:r>
        </a:p>
      </dgm:t>
    </dgm:pt>
    <dgm:pt modelId="{F017346A-C418-4025-A039-6C69638589F1}" type="parTrans" cxnId="{95756BDC-7A16-41D5-BEE9-BA773D6F28C1}">
      <dgm:prSet/>
      <dgm:spPr/>
      <dgm:t>
        <a:bodyPr/>
        <a:lstStyle/>
        <a:p>
          <a:endParaRPr lang="en-US"/>
        </a:p>
      </dgm:t>
    </dgm:pt>
    <dgm:pt modelId="{463708F2-E43D-44F9-B0E4-4F6C54BFE34D}" type="sibTrans" cxnId="{95756BDC-7A16-41D5-BEE9-BA773D6F28C1}">
      <dgm:prSet/>
      <dgm:spPr/>
      <dgm:t>
        <a:bodyPr/>
        <a:lstStyle/>
        <a:p>
          <a:endParaRPr lang="en-US"/>
        </a:p>
      </dgm:t>
    </dgm:pt>
    <dgm:pt modelId="{509C8A72-B622-4DCF-A910-05629940E7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Compare behaviors across health programs</a:t>
          </a:r>
        </a:p>
      </dgm:t>
    </dgm:pt>
    <dgm:pt modelId="{F65D17A9-DF2F-411E-862D-1B29084B3EE6}" type="parTrans" cxnId="{56DAD76C-93C7-47D1-84F8-F3CADAE56229}">
      <dgm:prSet/>
      <dgm:spPr/>
      <dgm:t>
        <a:bodyPr/>
        <a:lstStyle/>
        <a:p>
          <a:endParaRPr lang="en-US"/>
        </a:p>
      </dgm:t>
    </dgm:pt>
    <dgm:pt modelId="{8B734C54-FBFC-4386-85BE-CFE2525AE700}" type="sibTrans" cxnId="{56DAD76C-93C7-47D1-84F8-F3CADAE56229}">
      <dgm:prSet/>
      <dgm:spPr/>
      <dgm:t>
        <a:bodyPr/>
        <a:lstStyle/>
        <a:p>
          <a:endParaRPr lang="en-US"/>
        </a:p>
      </dgm:t>
    </dgm:pt>
    <dgm:pt modelId="{74B9B02B-5FB9-47C9-94C0-50CD5DA21238}" type="pres">
      <dgm:prSet presAssocID="{2236C307-C216-433B-8E75-28FEB15F35C6}" presName="root" presStyleCnt="0">
        <dgm:presLayoutVars>
          <dgm:dir/>
          <dgm:resizeHandles val="exact"/>
        </dgm:presLayoutVars>
      </dgm:prSet>
      <dgm:spPr/>
    </dgm:pt>
    <dgm:pt modelId="{3BA2BD3C-0373-4150-B73F-4BB3EA1B8579}" type="pres">
      <dgm:prSet presAssocID="{6F892D82-68C3-4DB9-9551-79115FAB887A}" presName="compNode" presStyleCnt="0"/>
      <dgm:spPr/>
    </dgm:pt>
    <dgm:pt modelId="{5844D41E-D666-41C1-B967-F9290E376620}" type="pres">
      <dgm:prSet presAssocID="{6F892D82-68C3-4DB9-9551-79115FAB887A}" presName="bgRect" presStyleLbl="bgShp" presStyleIdx="0" presStyleCnt="4"/>
      <dgm:spPr/>
    </dgm:pt>
    <dgm:pt modelId="{3E4603C5-A6B1-4FD7-A77D-F9C32507FD55}" type="pres">
      <dgm:prSet presAssocID="{6F892D82-68C3-4DB9-9551-79115FAB88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5EE80162-BCE2-426F-877B-7BF4B15B69C4}" type="pres">
      <dgm:prSet presAssocID="{6F892D82-68C3-4DB9-9551-79115FAB887A}" presName="spaceRect" presStyleCnt="0"/>
      <dgm:spPr/>
    </dgm:pt>
    <dgm:pt modelId="{FAAE3D9E-D62A-499E-8E35-F92EF791219B}" type="pres">
      <dgm:prSet presAssocID="{6F892D82-68C3-4DB9-9551-79115FAB887A}" presName="parTx" presStyleLbl="revTx" presStyleIdx="0" presStyleCnt="4">
        <dgm:presLayoutVars>
          <dgm:chMax val="0"/>
          <dgm:chPref val="0"/>
        </dgm:presLayoutVars>
      </dgm:prSet>
      <dgm:spPr/>
    </dgm:pt>
    <dgm:pt modelId="{3B74E1F6-D212-4F5C-A2B3-5CF993324396}" type="pres">
      <dgm:prSet presAssocID="{74E3FE5D-356A-4471-9A17-6CC71DFAEFBA}" presName="sibTrans" presStyleCnt="0"/>
      <dgm:spPr/>
    </dgm:pt>
    <dgm:pt modelId="{45FAC57F-0FEC-47AA-8FE4-87A9258B5167}" type="pres">
      <dgm:prSet presAssocID="{B3B843D5-BBE9-4769-AA0C-7B9C7DB79D25}" presName="compNode" presStyleCnt="0"/>
      <dgm:spPr/>
    </dgm:pt>
    <dgm:pt modelId="{C77E9789-93C5-4F95-9A89-C407253A96DE}" type="pres">
      <dgm:prSet presAssocID="{B3B843D5-BBE9-4769-AA0C-7B9C7DB79D25}" presName="bgRect" presStyleLbl="bgShp" presStyleIdx="1" presStyleCnt="4"/>
      <dgm:spPr/>
    </dgm:pt>
    <dgm:pt modelId="{55802685-3DCD-46F6-AF8F-9CDD681B622F}" type="pres">
      <dgm:prSet presAssocID="{B3B843D5-BBE9-4769-AA0C-7B9C7DB79D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3DEAF84-D009-4FDA-8570-31BE848301C8}" type="pres">
      <dgm:prSet presAssocID="{B3B843D5-BBE9-4769-AA0C-7B9C7DB79D25}" presName="spaceRect" presStyleCnt="0"/>
      <dgm:spPr/>
    </dgm:pt>
    <dgm:pt modelId="{9F1DBBC2-0C9D-414A-8BAC-09177CBE220E}" type="pres">
      <dgm:prSet presAssocID="{B3B843D5-BBE9-4769-AA0C-7B9C7DB79D25}" presName="parTx" presStyleLbl="revTx" presStyleIdx="1" presStyleCnt="4">
        <dgm:presLayoutVars>
          <dgm:chMax val="0"/>
          <dgm:chPref val="0"/>
        </dgm:presLayoutVars>
      </dgm:prSet>
      <dgm:spPr/>
    </dgm:pt>
    <dgm:pt modelId="{25BA1ED9-F7AB-4271-B4EC-47868CA0DD58}" type="pres">
      <dgm:prSet presAssocID="{DF161695-FCCB-4982-9E0B-592E745A4316}" presName="sibTrans" presStyleCnt="0"/>
      <dgm:spPr/>
    </dgm:pt>
    <dgm:pt modelId="{57D93BF3-727F-4E7B-948A-D21740342991}" type="pres">
      <dgm:prSet presAssocID="{04FC533F-C925-4013-BD4A-0C2FC58DEAF1}" presName="compNode" presStyleCnt="0"/>
      <dgm:spPr/>
    </dgm:pt>
    <dgm:pt modelId="{83FEEF9E-F5CB-42A3-BB51-69CA9FC2C182}" type="pres">
      <dgm:prSet presAssocID="{04FC533F-C925-4013-BD4A-0C2FC58DEAF1}" presName="bgRect" presStyleLbl="bgShp" presStyleIdx="2" presStyleCnt="4"/>
      <dgm:spPr/>
    </dgm:pt>
    <dgm:pt modelId="{46406509-9D3D-46D7-B430-757AE3A09C67}" type="pres">
      <dgm:prSet presAssocID="{04FC533F-C925-4013-BD4A-0C2FC58DEA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D9E9082-9CB7-4AE4-B5F0-C20D38925935}" type="pres">
      <dgm:prSet presAssocID="{04FC533F-C925-4013-BD4A-0C2FC58DEAF1}" presName="spaceRect" presStyleCnt="0"/>
      <dgm:spPr/>
    </dgm:pt>
    <dgm:pt modelId="{12BE24E5-EDCD-4DDE-8151-930BFC6B6B7A}" type="pres">
      <dgm:prSet presAssocID="{04FC533F-C925-4013-BD4A-0C2FC58DEAF1}" presName="parTx" presStyleLbl="revTx" presStyleIdx="2" presStyleCnt="4">
        <dgm:presLayoutVars>
          <dgm:chMax val="0"/>
          <dgm:chPref val="0"/>
        </dgm:presLayoutVars>
      </dgm:prSet>
      <dgm:spPr/>
    </dgm:pt>
    <dgm:pt modelId="{5E3316C3-3FDC-4F85-AEF3-2B7F50576E25}" type="pres">
      <dgm:prSet presAssocID="{463708F2-E43D-44F9-B0E4-4F6C54BFE34D}" presName="sibTrans" presStyleCnt="0"/>
      <dgm:spPr/>
    </dgm:pt>
    <dgm:pt modelId="{78E68AC9-84F4-4C8A-B15A-918062166D3C}" type="pres">
      <dgm:prSet presAssocID="{509C8A72-B622-4DCF-A910-05629940E751}" presName="compNode" presStyleCnt="0"/>
      <dgm:spPr/>
    </dgm:pt>
    <dgm:pt modelId="{8E1C60E0-BCE7-4731-9A54-3D999E088456}" type="pres">
      <dgm:prSet presAssocID="{509C8A72-B622-4DCF-A910-05629940E751}" presName="bgRect" presStyleLbl="bgShp" presStyleIdx="3" presStyleCnt="4"/>
      <dgm:spPr/>
    </dgm:pt>
    <dgm:pt modelId="{2A848F76-D7A4-443F-A0C4-1110E0E75879}" type="pres">
      <dgm:prSet presAssocID="{509C8A72-B622-4DCF-A910-05629940E75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4FBD5BE-DBD1-474C-AC3C-9CA3A2861EF4}" type="pres">
      <dgm:prSet presAssocID="{509C8A72-B622-4DCF-A910-05629940E751}" presName="spaceRect" presStyleCnt="0"/>
      <dgm:spPr/>
    </dgm:pt>
    <dgm:pt modelId="{F79F8C77-2C9F-4EF1-BD1F-681124F7E6D7}" type="pres">
      <dgm:prSet presAssocID="{509C8A72-B622-4DCF-A910-05629940E75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237702-FCA4-477C-A72D-7F81C87816F3}" srcId="{2236C307-C216-433B-8E75-28FEB15F35C6}" destId="{B3B843D5-BBE9-4769-AA0C-7B9C7DB79D25}" srcOrd="1" destOrd="0" parTransId="{723486A1-077C-4B5B-BA29-A253ACEDC3CB}" sibTransId="{DF161695-FCCB-4982-9E0B-592E745A4316}"/>
    <dgm:cxn modelId="{BA277B06-72B4-2E43-A385-C2CB05458D82}" type="presOf" srcId="{2236C307-C216-433B-8E75-28FEB15F35C6}" destId="{74B9B02B-5FB9-47C9-94C0-50CD5DA21238}" srcOrd="0" destOrd="0" presId="urn:microsoft.com/office/officeart/2018/2/layout/IconVerticalSolidList"/>
    <dgm:cxn modelId="{25E8003C-84F0-48D0-8F0A-6817506437F1}" srcId="{2236C307-C216-433B-8E75-28FEB15F35C6}" destId="{6F892D82-68C3-4DB9-9551-79115FAB887A}" srcOrd="0" destOrd="0" parTransId="{A81157D9-E0D1-4C26-A5B8-4197C42376D5}" sibTransId="{74E3FE5D-356A-4471-9A17-6CC71DFAEFBA}"/>
    <dgm:cxn modelId="{F2738947-7385-2A47-87AD-76639952B226}" type="presOf" srcId="{509C8A72-B622-4DCF-A910-05629940E751}" destId="{F79F8C77-2C9F-4EF1-BD1F-681124F7E6D7}" srcOrd="0" destOrd="0" presId="urn:microsoft.com/office/officeart/2018/2/layout/IconVerticalSolidList"/>
    <dgm:cxn modelId="{E1B38F5D-DF47-0A49-97E1-51B1E9B52546}" type="presOf" srcId="{04FC533F-C925-4013-BD4A-0C2FC58DEAF1}" destId="{12BE24E5-EDCD-4DDE-8151-930BFC6B6B7A}" srcOrd="0" destOrd="0" presId="urn:microsoft.com/office/officeart/2018/2/layout/IconVerticalSolidList"/>
    <dgm:cxn modelId="{56DAD76C-93C7-47D1-84F8-F3CADAE56229}" srcId="{2236C307-C216-433B-8E75-28FEB15F35C6}" destId="{509C8A72-B622-4DCF-A910-05629940E751}" srcOrd="3" destOrd="0" parTransId="{F65D17A9-DF2F-411E-862D-1B29084B3EE6}" sibTransId="{8B734C54-FBFC-4386-85BE-CFE2525AE700}"/>
    <dgm:cxn modelId="{44F7878D-56D8-F34D-98B4-A89617BCA9AF}" type="presOf" srcId="{B3B843D5-BBE9-4769-AA0C-7B9C7DB79D25}" destId="{9F1DBBC2-0C9D-414A-8BAC-09177CBE220E}" srcOrd="0" destOrd="0" presId="urn:microsoft.com/office/officeart/2018/2/layout/IconVerticalSolidList"/>
    <dgm:cxn modelId="{B9C38D9B-D7FA-FC44-A14B-449E20EA76CF}" type="presOf" srcId="{6F892D82-68C3-4DB9-9551-79115FAB887A}" destId="{FAAE3D9E-D62A-499E-8E35-F92EF791219B}" srcOrd="0" destOrd="0" presId="urn:microsoft.com/office/officeart/2018/2/layout/IconVerticalSolidList"/>
    <dgm:cxn modelId="{95756BDC-7A16-41D5-BEE9-BA773D6F28C1}" srcId="{2236C307-C216-433B-8E75-28FEB15F35C6}" destId="{04FC533F-C925-4013-BD4A-0C2FC58DEAF1}" srcOrd="2" destOrd="0" parTransId="{F017346A-C418-4025-A039-6C69638589F1}" sibTransId="{463708F2-E43D-44F9-B0E4-4F6C54BFE34D}"/>
    <dgm:cxn modelId="{C94BF3E7-91A6-E94E-892F-39947688A78E}" type="presParOf" srcId="{74B9B02B-5FB9-47C9-94C0-50CD5DA21238}" destId="{3BA2BD3C-0373-4150-B73F-4BB3EA1B8579}" srcOrd="0" destOrd="0" presId="urn:microsoft.com/office/officeart/2018/2/layout/IconVerticalSolidList"/>
    <dgm:cxn modelId="{920DD868-2172-E44E-821F-A1B2E0A5E0F5}" type="presParOf" srcId="{3BA2BD3C-0373-4150-B73F-4BB3EA1B8579}" destId="{5844D41E-D666-41C1-B967-F9290E376620}" srcOrd="0" destOrd="0" presId="urn:microsoft.com/office/officeart/2018/2/layout/IconVerticalSolidList"/>
    <dgm:cxn modelId="{EC328EBE-5D35-E446-B0C6-C2B8ACF55497}" type="presParOf" srcId="{3BA2BD3C-0373-4150-B73F-4BB3EA1B8579}" destId="{3E4603C5-A6B1-4FD7-A77D-F9C32507FD55}" srcOrd="1" destOrd="0" presId="urn:microsoft.com/office/officeart/2018/2/layout/IconVerticalSolidList"/>
    <dgm:cxn modelId="{B70E2AFF-C04B-014F-AC2D-5F5277ACE169}" type="presParOf" srcId="{3BA2BD3C-0373-4150-B73F-4BB3EA1B8579}" destId="{5EE80162-BCE2-426F-877B-7BF4B15B69C4}" srcOrd="2" destOrd="0" presId="urn:microsoft.com/office/officeart/2018/2/layout/IconVerticalSolidList"/>
    <dgm:cxn modelId="{E7A66F44-FFD0-F848-B292-14BA1814EAF0}" type="presParOf" srcId="{3BA2BD3C-0373-4150-B73F-4BB3EA1B8579}" destId="{FAAE3D9E-D62A-499E-8E35-F92EF791219B}" srcOrd="3" destOrd="0" presId="urn:microsoft.com/office/officeart/2018/2/layout/IconVerticalSolidList"/>
    <dgm:cxn modelId="{BB0BB2B9-DA0C-7444-825E-97C285A5D1E0}" type="presParOf" srcId="{74B9B02B-5FB9-47C9-94C0-50CD5DA21238}" destId="{3B74E1F6-D212-4F5C-A2B3-5CF993324396}" srcOrd="1" destOrd="0" presId="urn:microsoft.com/office/officeart/2018/2/layout/IconVerticalSolidList"/>
    <dgm:cxn modelId="{E13F0C3C-1F0F-5546-ACAD-1F2034BE4B4A}" type="presParOf" srcId="{74B9B02B-5FB9-47C9-94C0-50CD5DA21238}" destId="{45FAC57F-0FEC-47AA-8FE4-87A9258B5167}" srcOrd="2" destOrd="0" presId="urn:microsoft.com/office/officeart/2018/2/layout/IconVerticalSolidList"/>
    <dgm:cxn modelId="{2AEC613E-1919-E649-AE12-D3C3DD9953B4}" type="presParOf" srcId="{45FAC57F-0FEC-47AA-8FE4-87A9258B5167}" destId="{C77E9789-93C5-4F95-9A89-C407253A96DE}" srcOrd="0" destOrd="0" presId="urn:microsoft.com/office/officeart/2018/2/layout/IconVerticalSolidList"/>
    <dgm:cxn modelId="{00E5B632-C6E7-AB44-BD2B-D59950A9E338}" type="presParOf" srcId="{45FAC57F-0FEC-47AA-8FE4-87A9258B5167}" destId="{55802685-3DCD-46F6-AF8F-9CDD681B622F}" srcOrd="1" destOrd="0" presId="urn:microsoft.com/office/officeart/2018/2/layout/IconVerticalSolidList"/>
    <dgm:cxn modelId="{F5A574C8-5FA4-F14C-B8C5-BB6DC8A5DD6F}" type="presParOf" srcId="{45FAC57F-0FEC-47AA-8FE4-87A9258B5167}" destId="{C3DEAF84-D009-4FDA-8570-31BE848301C8}" srcOrd="2" destOrd="0" presId="urn:microsoft.com/office/officeart/2018/2/layout/IconVerticalSolidList"/>
    <dgm:cxn modelId="{A0ED7B40-7CEB-FC43-9AC7-829CD61A84EC}" type="presParOf" srcId="{45FAC57F-0FEC-47AA-8FE4-87A9258B5167}" destId="{9F1DBBC2-0C9D-414A-8BAC-09177CBE220E}" srcOrd="3" destOrd="0" presId="urn:microsoft.com/office/officeart/2018/2/layout/IconVerticalSolidList"/>
    <dgm:cxn modelId="{159B2458-1ADF-6644-932A-432E061451BE}" type="presParOf" srcId="{74B9B02B-5FB9-47C9-94C0-50CD5DA21238}" destId="{25BA1ED9-F7AB-4271-B4EC-47868CA0DD58}" srcOrd="3" destOrd="0" presId="urn:microsoft.com/office/officeart/2018/2/layout/IconVerticalSolidList"/>
    <dgm:cxn modelId="{00A6610E-3F50-2E4F-8F68-305605E5F61E}" type="presParOf" srcId="{74B9B02B-5FB9-47C9-94C0-50CD5DA21238}" destId="{57D93BF3-727F-4E7B-948A-D21740342991}" srcOrd="4" destOrd="0" presId="urn:microsoft.com/office/officeart/2018/2/layout/IconVerticalSolidList"/>
    <dgm:cxn modelId="{577F4A65-1CAB-3341-88C8-E79759B243A4}" type="presParOf" srcId="{57D93BF3-727F-4E7B-948A-D21740342991}" destId="{83FEEF9E-F5CB-42A3-BB51-69CA9FC2C182}" srcOrd="0" destOrd="0" presId="urn:microsoft.com/office/officeart/2018/2/layout/IconVerticalSolidList"/>
    <dgm:cxn modelId="{F4D476E9-5A12-2E40-9362-8CFC421535AB}" type="presParOf" srcId="{57D93BF3-727F-4E7B-948A-D21740342991}" destId="{46406509-9D3D-46D7-B430-757AE3A09C67}" srcOrd="1" destOrd="0" presId="urn:microsoft.com/office/officeart/2018/2/layout/IconVerticalSolidList"/>
    <dgm:cxn modelId="{6EDB1D5A-D40C-4448-9EBC-DF9735F1BF51}" type="presParOf" srcId="{57D93BF3-727F-4E7B-948A-D21740342991}" destId="{9D9E9082-9CB7-4AE4-B5F0-C20D38925935}" srcOrd="2" destOrd="0" presId="urn:microsoft.com/office/officeart/2018/2/layout/IconVerticalSolidList"/>
    <dgm:cxn modelId="{0CB1805F-0C53-8F4D-B602-1B6F09B20E2E}" type="presParOf" srcId="{57D93BF3-727F-4E7B-948A-D21740342991}" destId="{12BE24E5-EDCD-4DDE-8151-930BFC6B6B7A}" srcOrd="3" destOrd="0" presId="urn:microsoft.com/office/officeart/2018/2/layout/IconVerticalSolidList"/>
    <dgm:cxn modelId="{6CAA167E-2158-7142-93F9-60064620FDEC}" type="presParOf" srcId="{74B9B02B-5FB9-47C9-94C0-50CD5DA21238}" destId="{5E3316C3-3FDC-4F85-AEF3-2B7F50576E25}" srcOrd="5" destOrd="0" presId="urn:microsoft.com/office/officeart/2018/2/layout/IconVerticalSolidList"/>
    <dgm:cxn modelId="{E94C81AE-751B-A944-A79B-EC7FBD78C13B}" type="presParOf" srcId="{74B9B02B-5FB9-47C9-94C0-50CD5DA21238}" destId="{78E68AC9-84F4-4C8A-B15A-918062166D3C}" srcOrd="6" destOrd="0" presId="urn:microsoft.com/office/officeart/2018/2/layout/IconVerticalSolidList"/>
    <dgm:cxn modelId="{5F05C8E1-65D7-5C4F-A03C-F45041507134}" type="presParOf" srcId="{78E68AC9-84F4-4C8A-B15A-918062166D3C}" destId="{8E1C60E0-BCE7-4731-9A54-3D999E088456}" srcOrd="0" destOrd="0" presId="urn:microsoft.com/office/officeart/2018/2/layout/IconVerticalSolidList"/>
    <dgm:cxn modelId="{0E41C24F-CAE3-D443-A45D-4E4F998AC83C}" type="presParOf" srcId="{78E68AC9-84F4-4C8A-B15A-918062166D3C}" destId="{2A848F76-D7A4-443F-A0C4-1110E0E75879}" srcOrd="1" destOrd="0" presId="urn:microsoft.com/office/officeart/2018/2/layout/IconVerticalSolidList"/>
    <dgm:cxn modelId="{3C19A623-A724-2045-8BC3-303690BBE3DB}" type="presParOf" srcId="{78E68AC9-84F4-4C8A-B15A-918062166D3C}" destId="{94FBD5BE-DBD1-474C-AC3C-9CA3A2861EF4}" srcOrd="2" destOrd="0" presId="urn:microsoft.com/office/officeart/2018/2/layout/IconVerticalSolidList"/>
    <dgm:cxn modelId="{75A9D157-5E77-8143-9573-8FC0F7ACAA7A}" type="presParOf" srcId="{78E68AC9-84F4-4C8A-B15A-918062166D3C}" destId="{F79F8C77-2C9F-4EF1-BD1F-681124F7E6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AB2D7-6D5C-47F0-AB4E-6962500FC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459488-FC87-468D-8C9B-37E271F64E12}">
      <dgm:prSet/>
      <dgm:spPr/>
      <dgm:t>
        <a:bodyPr/>
        <a:lstStyle/>
        <a:p>
          <a:r>
            <a:rPr lang="en-US" b="1" dirty="0"/>
            <a:t>Gender:</a:t>
          </a:r>
          <a:r>
            <a:rPr lang="en-US" dirty="0"/>
            <a:t> 75.0% Female, 22.4% Male</a:t>
          </a:r>
        </a:p>
      </dgm:t>
    </dgm:pt>
    <dgm:pt modelId="{FDF0E9DF-8B9E-488E-B1A3-D75292ECD07B}" type="parTrans" cxnId="{2B60DD99-D1BB-47A2-9550-F6A37E8DCCF5}">
      <dgm:prSet/>
      <dgm:spPr/>
      <dgm:t>
        <a:bodyPr/>
        <a:lstStyle/>
        <a:p>
          <a:endParaRPr lang="en-US"/>
        </a:p>
      </dgm:t>
    </dgm:pt>
    <dgm:pt modelId="{BF419CE5-8D14-44FC-98C6-8502C29D9FAF}" type="sibTrans" cxnId="{2B60DD99-D1BB-47A2-9550-F6A37E8DCCF5}">
      <dgm:prSet/>
      <dgm:spPr/>
      <dgm:t>
        <a:bodyPr/>
        <a:lstStyle/>
        <a:p>
          <a:endParaRPr lang="en-US"/>
        </a:p>
      </dgm:t>
    </dgm:pt>
    <dgm:pt modelId="{BD69BD54-B101-46A3-8710-D6E3F0BABA1D}">
      <dgm:prSet/>
      <dgm:spPr/>
      <dgm:t>
        <a:bodyPr/>
        <a:lstStyle/>
        <a:p>
          <a:r>
            <a:rPr lang="en-US" b="1" dirty="0"/>
            <a:t>Age:</a:t>
          </a:r>
          <a:r>
            <a:rPr lang="en-US" dirty="0"/>
            <a:t> 20–24 years most common (~38.4%)</a:t>
          </a:r>
        </a:p>
      </dgm:t>
    </dgm:pt>
    <dgm:pt modelId="{BB839D9D-DAB2-4780-A4F6-808B7F544D31}" type="parTrans" cxnId="{369D0581-9140-4A49-8832-A788A636F76D}">
      <dgm:prSet/>
      <dgm:spPr/>
      <dgm:t>
        <a:bodyPr/>
        <a:lstStyle/>
        <a:p>
          <a:endParaRPr lang="en-US"/>
        </a:p>
      </dgm:t>
    </dgm:pt>
    <dgm:pt modelId="{92BF1257-F4BC-4018-B377-80BF740F7337}" type="sibTrans" cxnId="{369D0581-9140-4A49-8832-A788A636F76D}">
      <dgm:prSet/>
      <dgm:spPr/>
      <dgm:t>
        <a:bodyPr/>
        <a:lstStyle/>
        <a:p>
          <a:endParaRPr lang="en-US"/>
        </a:p>
      </dgm:t>
    </dgm:pt>
    <dgm:pt modelId="{4424C118-F095-4CD6-A48C-8622C643B61E}">
      <dgm:prSet/>
      <dgm:spPr/>
      <dgm:t>
        <a:bodyPr/>
        <a:lstStyle/>
        <a:p>
          <a:r>
            <a:rPr lang="en-US" b="1" dirty="0"/>
            <a:t>Race:</a:t>
          </a:r>
          <a:r>
            <a:rPr lang="en-US" dirty="0"/>
            <a:t> White most common (~75.4%)</a:t>
          </a:r>
        </a:p>
      </dgm:t>
    </dgm:pt>
    <dgm:pt modelId="{E4B56D3D-9F7C-4E9C-AFAF-5B56B30AEE1C}" type="parTrans" cxnId="{53A401D7-E88B-4AED-B1AB-B2262E6F4B1D}">
      <dgm:prSet/>
      <dgm:spPr/>
      <dgm:t>
        <a:bodyPr/>
        <a:lstStyle/>
        <a:p>
          <a:endParaRPr lang="en-US"/>
        </a:p>
      </dgm:t>
    </dgm:pt>
    <dgm:pt modelId="{79D8F1A7-50F5-41AE-8B4E-34FE02DA4A24}" type="sibTrans" cxnId="{53A401D7-E88B-4AED-B1AB-B2262E6F4B1D}">
      <dgm:prSet/>
      <dgm:spPr/>
      <dgm:t>
        <a:bodyPr/>
        <a:lstStyle/>
        <a:p>
          <a:endParaRPr lang="en-US"/>
        </a:p>
      </dgm:t>
    </dgm:pt>
    <dgm:pt modelId="{F208E848-CC70-4542-94F9-616FD880AD6E}">
      <dgm:prSet/>
      <dgm:spPr/>
      <dgm:t>
        <a:bodyPr/>
        <a:lstStyle/>
        <a:p>
          <a:r>
            <a:rPr lang="en-US" b="1" dirty="0"/>
            <a:t>Hispanic/Latino Origin:</a:t>
          </a:r>
          <a:r>
            <a:rPr lang="en-US" dirty="0"/>
            <a:t> 43.5% identify as Hispanic/Latino</a:t>
          </a:r>
        </a:p>
      </dgm:t>
    </dgm:pt>
    <dgm:pt modelId="{8F6D7911-6BAD-4787-9744-7140FC78180A}" type="parTrans" cxnId="{CC5C70E0-931A-479B-A17F-20928770C9BD}">
      <dgm:prSet/>
      <dgm:spPr/>
      <dgm:t>
        <a:bodyPr/>
        <a:lstStyle/>
        <a:p>
          <a:endParaRPr lang="en-US"/>
        </a:p>
      </dgm:t>
    </dgm:pt>
    <dgm:pt modelId="{96273E5A-5566-46EF-A0EB-4C98EDC4B9BA}" type="sibTrans" cxnId="{CC5C70E0-931A-479B-A17F-20928770C9BD}">
      <dgm:prSet/>
      <dgm:spPr/>
      <dgm:t>
        <a:bodyPr/>
        <a:lstStyle/>
        <a:p>
          <a:endParaRPr lang="en-US"/>
        </a:p>
      </dgm:t>
    </dgm:pt>
    <dgm:pt modelId="{8829CAC2-723C-E841-9D5F-682BA98BDA86}" type="pres">
      <dgm:prSet presAssocID="{4DCAB2D7-6D5C-47F0-AB4E-6962500FC16A}" presName="linear" presStyleCnt="0">
        <dgm:presLayoutVars>
          <dgm:animLvl val="lvl"/>
          <dgm:resizeHandles val="exact"/>
        </dgm:presLayoutVars>
      </dgm:prSet>
      <dgm:spPr/>
    </dgm:pt>
    <dgm:pt modelId="{B37BA189-98E2-554A-B591-73D79FDA3699}" type="pres">
      <dgm:prSet presAssocID="{95459488-FC87-468D-8C9B-37E271F64E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BFC197-1B07-E546-B6C3-BD2900249864}" type="pres">
      <dgm:prSet presAssocID="{BF419CE5-8D14-44FC-98C6-8502C29D9FAF}" presName="spacer" presStyleCnt="0"/>
      <dgm:spPr/>
    </dgm:pt>
    <dgm:pt modelId="{28BC3FD3-9428-9C4A-A702-CA80BFEE7463}" type="pres">
      <dgm:prSet presAssocID="{BD69BD54-B101-46A3-8710-D6E3F0BABA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CDE6F1-DBC7-D245-A1D1-33A7458D2B83}" type="pres">
      <dgm:prSet presAssocID="{92BF1257-F4BC-4018-B377-80BF740F7337}" presName="spacer" presStyleCnt="0"/>
      <dgm:spPr/>
    </dgm:pt>
    <dgm:pt modelId="{B4F60D0A-1A22-9F4E-9050-FCB8FB10806C}" type="pres">
      <dgm:prSet presAssocID="{4424C118-F095-4CD6-A48C-8622C643B6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7C41AA-CDCC-504D-83D1-6B6CD66FD284}" type="pres">
      <dgm:prSet presAssocID="{79D8F1A7-50F5-41AE-8B4E-34FE02DA4A24}" presName="spacer" presStyleCnt="0"/>
      <dgm:spPr/>
    </dgm:pt>
    <dgm:pt modelId="{BEFC6EE4-1E30-6E45-B43D-0D834BB43114}" type="pres">
      <dgm:prSet presAssocID="{F208E848-CC70-4542-94F9-616FD880AD6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0D4A5A-4C14-5A42-81AB-1AE439CCC31F}" type="presOf" srcId="{F208E848-CC70-4542-94F9-616FD880AD6E}" destId="{BEFC6EE4-1E30-6E45-B43D-0D834BB43114}" srcOrd="0" destOrd="0" presId="urn:microsoft.com/office/officeart/2005/8/layout/vList2"/>
    <dgm:cxn modelId="{FD564D7E-1656-7541-8B07-C3A57F1DE034}" type="presOf" srcId="{95459488-FC87-468D-8C9B-37E271F64E12}" destId="{B37BA189-98E2-554A-B591-73D79FDA3699}" srcOrd="0" destOrd="0" presId="urn:microsoft.com/office/officeart/2005/8/layout/vList2"/>
    <dgm:cxn modelId="{369D0581-9140-4A49-8832-A788A636F76D}" srcId="{4DCAB2D7-6D5C-47F0-AB4E-6962500FC16A}" destId="{BD69BD54-B101-46A3-8710-D6E3F0BABA1D}" srcOrd="1" destOrd="0" parTransId="{BB839D9D-DAB2-4780-A4F6-808B7F544D31}" sibTransId="{92BF1257-F4BC-4018-B377-80BF740F7337}"/>
    <dgm:cxn modelId="{2B60DD99-D1BB-47A2-9550-F6A37E8DCCF5}" srcId="{4DCAB2D7-6D5C-47F0-AB4E-6962500FC16A}" destId="{95459488-FC87-468D-8C9B-37E271F64E12}" srcOrd="0" destOrd="0" parTransId="{FDF0E9DF-8B9E-488E-B1A3-D75292ECD07B}" sibTransId="{BF419CE5-8D14-44FC-98C6-8502C29D9FAF}"/>
    <dgm:cxn modelId="{CEB590A7-3C1A-B340-A5A2-5A1AEC9DD4D7}" type="presOf" srcId="{4424C118-F095-4CD6-A48C-8622C643B61E}" destId="{B4F60D0A-1A22-9F4E-9050-FCB8FB10806C}" srcOrd="0" destOrd="0" presId="urn:microsoft.com/office/officeart/2005/8/layout/vList2"/>
    <dgm:cxn modelId="{36EED4B4-7F3B-B246-92B6-CF8A149CA981}" type="presOf" srcId="{BD69BD54-B101-46A3-8710-D6E3F0BABA1D}" destId="{28BC3FD3-9428-9C4A-A702-CA80BFEE7463}" srcOrd="0" destOrd="0" presId="urn:microsoft.com/office/officeart/2005/8/layout/vList2"/>
    <dgm:cxn modelId="{53A401D7-E88B-4AED-B1AB-B2262E6F4B1D}" srcId="{4DCAB2D7-6D5C-47F0-AB4E-6962500FC16A}" destId="{4424C118-F095-4CD6-A48C-8622C643B61E}" srcOrd="2" destOrd="0" parTransId="{E4B56D3D-9F7C-4E9C-AFAF-5B56B30AEE1C}" sibTransId="{79D8F1A7-50F5-41AE-8B4E-34FE02DA4A24}"/>
    <dgm:cxn modelId="{CC5C70E0-931A-479B-A17F-20928770C9BD}" srcId="{4DCAB2D7-6D5C-47F0-AB4E-6962500FC16A}" destId="{F208E848-CC70-4542-94F9-616FD880AD6E}" srcOrd="3" destOrd="0" parTransId="{8F6D7911-6BAD-4787-9744-7140FC78180A}" sibTransId="{96273E5A-5566-46EF-A0EB-4C98EDC4B9BA}"/>
    <dgm:cxn modelId="{4F9A2CEC-043C-264D-A8D0-F21282942832}" type="presOf" srcId="{4DCAB2D7-6D5C-47F0-AB4E-6962500FC16A}" destId="{8829CAC2-723C-E841-9D5F-682BA98BDA86}" srcOrd="0" destOrd="0" presId="urn:microsoft.com/office/officeart/2005/8/layout/vList2"/>
    <dgm:cxn modelId="{C4AAB63A-6CEA-6940-A88B-D3C10699586E}" type="presParOf" srcId="{8829CAC2-723C-E841-9D5F-682BA98BDA86}" destId="{B37BA189-98E2-554A-B591-73D79FDA3699}" srcOrd="0" destOrd="0" presId="urn:microsoft.com/office/officeart/2005/8/layout/vList2"/>
    <dgm:cxn modelId="{575BA0C4-7348-E04A-8BB9-8224670AECDD}" type="presParOf" srcId="{8829CAC2-723C-E841-9D5F-682BA98BDA86}" destId="{EDBFC197-1B07-E546-B6C3-BD2900249864}" srcOrd="1" destOrd="0" presId="urn:microsoft.com/office/officeart/2005/8/layout/vList2"/>
    <dgm:cxn modelId="{4512869F-8BB9-FB44-8696-3424BA31A22E}" type="presParOf" srcId="{8829CAC2-723C-E841-9D5F-682BA98BDA86}" destId="{28BC3FD3-9428-9C4A-A702-CA80BFEE7463}" srcOrd="2" destOrd="0" presId="urn:microsoft.com/office/officeart/2005/8/layout/vList2"/>
    <dgm:cxn modelId="{B2DA87ED-9F05-4B43-AF16-75E70D5E9571}" type="presParOf" srcId="{8829CAC2-723C-E841-9D5F-682BA98BDA86}" destId="{E3CDE6F1-DBC7-D245-A1D1-33A7458D2B83}" srcOrd="3" destOrd="0" presId="urn:microsoft.com/office/officeart/2005/8/layout/vList2"/>
    <dgm:cxn modelId="{D2E7A3BD-EED8-DE4B-96BE-FB0C126B0C82}" type="presParOf" srcId="{8829CAC2-723C-E841-9D5F-682BA98BDA86}" destId="{B4F60D0A-1A22-9F4E-9050-FCB8FB10806C}" srcOrd="4" destOrd="0" presId="urn:microsoft.com/office/officeart/2005/8/layout/vList2"/>
    <dgm:cxn modelId="{331DD7F5-5D19-E445-A83F-67BEB086C7E3}" type="presParOf" srcId="{8829CAC2-723C-E841-9D5F-682BA98BDA86}" destId="{247C41AA-CDCC-504D-83D1-6B6CD66FD284}" srcOrd="5" destOrd="0" presId="urn:microsoft.com/office/officeart/2005/8/layout/vList2"/>
    <dgm:cxn modelId="{97267B8B-A0A3-6B45-92E5-29CB795217C6}" type="presParOf" srcId="{8829CAC2-723C-E841-9D5F-682BA98BDA86}" destId="{BEFC6EE4-1E30-6E45-B43D-0D834BB431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AB2D7-6D5C-47F0-AB4E-6962500FC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459488-FC87-468D-8C9B-37E271F64E12}">
      <dgm:prSet/>
      <dgm:spPr/>
      <dgm:t>
        <a:bodyPr/>
        <a:lstStyle/>
        <a:p>
          <a:r>
            <a:rPr lang="en-US"/>
            <a:t>38 students (16.4%) reported having children &lt;18 years old</a:t>
          </a:r>
          <a:endParaRPr lang="en-US" dirty="0"/>
        </a:p>
      </dgm:t>
    </dgm:pt>
    <dgm:pt modelId="{FDF0E9DF-8B9E-488E-B1A3-D75292ECD07B}" type="parTrans" cxnId="{2B60DD99-D1BB-47A2-9550-F6A37E8DCCF5}">
      <dgm:prSet/>
      <dgm:spPr/>
      <dgm:t>
        <a:bodyPr/>
        <a:lstStyle/>
        <a:p>
          <a:endParaRPr lang="en-US"/>
        </a:p>
      </dgm:t>
    </dgm:pt>
    <dgm:pt modelId="{BF419CE5-8D14-44FC-98C6-8502C29D9FAF}" type="sibTrans" cxnId="{2B60DD99-D1BB-47A2-9550-F6A37E8DCCF5}">
      <dgm:prSet/>
      <dgm:spPr/>
      <dgm:t>
        <a:bodyPr/>
        <a:lstStyle/>
        <a:p>
          <a:endParaRPr lang="en-US"/>
        </a:p>
      </dgm:t>
    </dgm:pt>
    <dgm:pt modelId="{34F96A32-82E3-D14F-999D-15063D703552}">
      <dgm:prSet/>
      <dgm:spPr/>
      <dgm:t>
        <a:bodyPr/>
        <a:lstStyle/>
        <a:p>
          <a:r>
            <a:rPr lang="en-US" dirty="0"/>
            <a:t>Mean number of children: 1.76 (SD 0.75), median = 2</a:t>
          </a:r>
        </a:p>
      </dgm:t>
    </dgm:pt>
    <dgm:pt modelId="{18C5AF17-4D96-E542-8850-51DFC462ED96}" type="parTrans" cxnId="{4913B157-7272-1446-A41D-3E277E27C7DF}">
      <dgm:prSet/>
      <dgm:spPr/>
      <dgm:t>
        <a:bodyPr/>
        <a:lstStyle/>
        <a:p>
          <a:endParaRPr lang="en-US"/>
        </a:p>
      </dgm:t>
    </dgm:pt>
    <dgm:pt modelId="{BAE4F9C1-ABDA-6746-97A9-E032C02D6CCA}" type="sibTrans" cxnId="{4913B157-7272-1446-A41D-3E277E27C7DF}">
      <dgm:prSet/>
      <dgm:spPr/>
      <dgm:t>
        <a:bodyPr/>
        <a:lstStyle/>
        <a:p>
          <a:endParaRPr lang="en-US"/>
        </a:p>
      </dgm:t>
    </dgm:pt>
    <dgm:pt modelId="{17A7C64B-2FCB-C94D-8326-6677AEE28AC8}">
      <dgm:prSet/>
      <dgm:spPr/>
      <dgm:t>
        <a:bodyPr/>
        <a:lstStyle/>
        <a:p>
          <a:r>
            <a:rPr lang="en-US"/>
            <a:t>Range: 1 to 4 children</a:t>
          </a:r>
          <a:endParaRPr lang="en-US" dirty="0"/>
        </a:p>
      </dgm:t>
    </dgm:pt>
    <dgm:pt modelId="{5F9DF398-849A-4342-A671-86CB64253BC3}" type="parTrans" cxnId="{233BD54F-B221-C141-80E7-DFAF14C9838B}">
      <dgm:prSet/>
      <dgm:spPr/>
      <dgm:t>
        <a:bodyPr/>
        <a:lstStyle/>
        <a:p>
          <a:endParaRPr lang="en-US"/>
        </a:p>
      </dgm:t>
    </dgm:pt>
    <dgm:pt modelId="{F96F8FF3-37C4-C447-ABD8-9CCE8986E484}" type="sibTrans" cxnId="{233BD54F-B221-C141-80E7-DFAF14C9838B}">
      <dgm:prSet/>
      <dgm:spPr/>
      <dgm:t>
        <a:bodyPr/>
        <a:lstStyle/>
        <a:p>
          <a:endParaRPr lang="en-US"/>
        </a:p>
      </dgm:t>
    </dgm:pt>
    <dgm:pt modelId="{8829CAC2-723C-E841-9D5F-682BA98BDA86}" type="pres">
      <dgm:prSet presAssocID="{4DCAB2D7-6D5C-47F0-AB4E-6962500FC16A}" presName="linear" presStyleCnt="0">
        <dgm:presLayoutVars>
          <dgm:animLvl val="lvl"/>
          <dgm:resizeHandles val="exact"/>
        </dgm:presLayoutVars>
      </dgm:prSet>
      <dgm:spPr/>
    </dgm:pt>
    <dgm:pt modelId="{B37BA189-98E2-554A-B591-73D79FDA3699}" type="pres">
      <dgm:prSet presAssocID="{95459488-FC87-468D-8C9B-37E271F64E12}" presName="parentText" presStyleLbl="node1" presStyleIdx="0" presStyleCnt="3" custLinFactY="-39063" custLinFactNeighborX="10629" custLinFactNeighborY="-100000">
        <dgm:presLayoutVars>
          <dgm:chMax val="0"/>
          <dgm:bulletEnabled val="1"/>
        </dgm:presLayoutVars>
      </dgm:prSet>
      <dgm:spPr/>
    </dgm:pt>
    <dgm:pt modelId="{EDBFC197-1B07-E546-B6C3-BD2900249864}" type="pres">
      <dgm:prSet presAssocID="{BF419CE5-8D14-44FC-98C6-8502C29D9FAF}" presName="spacer" presStyleCnt="0"/>
      <dgm:spPr/>
    </dgm:pt>
    <dgm:pt modelId="{C0E98446-D755-B94F-B175-1A2A689A090B}" type="pres">
      <dgm:prSet presAssocID="{34F96A32-82E3-D14F-999D-15063D7035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7CD380-1E84-1148-AA41-FBE23B2121F5}" type="pres">
      <dgm:prSet presAssocID="{BAE4F9C1-ABDA-6746-97A9-E032C02D6CCA}" presName="spacer" presStyleCnt="0"/>
      <dgm:spPr/>
    </dgm:pt>
    <dgm:pt modelId="{CC66104C-311E-BA47-88F3-9749AABD777E}" type="pres">
      <dgm:prSet presAssocID="{17A7C64B-2FCB-C94D-8326-6677AEE28A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3BD54F-B221-C141-80E7-DFAF14C9838B}" srcId="{4DCAB2D7-6D5C-47F0-AB4E-6962500FC16A}" destId="{17A7C64B-2FCB-C94D-8326-6677AEE28AC8}" srcOrd="2" destOrd="0" parTransId="{5F9DF398-849A-4342-A671-86CB64253BC3}" sibTransId="{F96F8FF3-37C4-C447-ABD8-9CCE8986E484}"/>
    <dgm:cxn modelId="{4913B157-7272-1446-A41D-3E277E27C7DF}" srcId="{4DCAB2D7-6D5C-47F0-AB4E-6962500FC16A}" destId="{34F96A32-82E3-D14F-999D-15063D703552}" srcOrd="1" destOrd="0" parTransId="{18C5AF17-4D96-E542-8850-51DFC462ED96}" sibTransId="{BAE4F9C1-ABDA-6746-97A9-E032C02D6CCA}"/>
    <dgm:cxn modelId="{FD564D7E-1656-7541-8B07-C3A57F1DE034}" type="presOf" srcId="{95459488-FC87-468D-8C9B-37E271F64E12}" destId="{B37BA189-98E2-554A-B591-73D79FDA3699}" srcOrd="0" destOrd="0" presId="urn:microsoft.com/office/officeart/2005/8/layout/vList2"/>
    <dgm:cxn modelId="{B59E9584-6B05-544C-ADE0-0CDE679F9E03}" type="presOf" srcId="{17A7C64B-2FCB-C94D-8326-6677AEE28AC8}" destId="{CC66104C-311E-BA47-88F3-9749AABD777E}" srcOrd="0" destOrd="0" presId="urn:microsoft.com/office/officeart/2005/8/layout/vList2"/>
    <dgm:cxn modelId="{2B60DD99-D1BB-47A2-9550-F6A37E8DCCF5}" srcId="{4DCAB2D7-6D5C-47F0-AB4E-6962500FC16A}" destId="{95459488-FC87-468D-8C9B-37E271F64E12}" srcOrd="0" destOrd="0" parTransId="{FDF0E9DF-8B9E-488E-B1A3-D75292ECD07B}" sibTransId="{BF419CE5-8D14-44FC-98C6-8502C29D9FAF}"/>
    <dgm:cxn modelId="{036BAC9B-EB13-984A-B97D-4C062669A6DB}" type="presOf" srcId="{34F96A32-82E3-D14F-999D-15063D703552}" destId="{C0E98446-D755-B94F-B175-1A2A689A090B}" srcOrd="0" destOrd="0" presId="urn:microsoft.com/office/officeart/2005/8/layout/vList2"/>
    <dgm:cxn modelId="{4F9A2CEC-043C-264D-A8D0-F21282942832}" type="presOf" srcId="{4DCAB2D7-6D5C-47F0-AB4E-6962500FC16A}" destId="{8829CAC2-723C-E841-9D5F-682BA98BDA86}" srcOrd="0" destOrd="0" presId="urn:microsoft.com/office/officeart/2005/8/layout/vList2"/>
    <dgm:cxn modelId="{C4AAB63A-6CEA-6940-A88B-D3C10699586E}" type="presParOf" srcId="{8829CAC2-723C-E841-9D5F-682BA98BDA86}" destId="{B37BA189-98E2-554A-B591-73D79FDA3699}" srcOrd="0" destOrd="0" presId="urn:microsoft.com/office/officeart/2005/8/layout/vList2"/>
    <dgm:cxn modelId="{575BA0C4-7348-E04A-8BB9-8224670AECDD}" type="presParOf" srcId="{8829CAC2-723C-E841-9D5F-682BA98BDA86}" destId="{EDBFC197-1B07-E546-B6C3-BD2900249864}" srcOrd="1" destOrd="0" presId="urn:microsoft.com/office/officeart/2005/8/layout/vList2"/>
    <dgm:cxn modelId="{1B4EFCC6-A0BD-5648-94DE-E2263B48457D}" type="presParOf" srcId="{8829CAC2-723C-E841-9D5F-682BA98BDA86}" destId="{C0E98446-D755-B94F-B175-1A2A689A090B}" srcOrd="2" destOrd="0" presId="urn:microsoft.com/office/officeart/2005/8/layout/vList2"/>
    <dgm:cxn modelId="{C3756C8C-616D-C24A-B2B3-B176C9BDD02B}" type="presParOf" srcId="{8829CAC2-723C-E841-9D5F-682BA98BDA86}" destId="{977CD380-1E84-1148-AA41-FBE23B2121F5}" srcOrd="3" destOrd="0" presId="urn:microsoft.com/office/officeart/2005/8/layout/vList2"/>
    <dgm:cxn modelId="{54D3FEAD-A60E-8E40-A394-A6DD41234EDE}" type="presParOf" srcId="{8829CAC2-723C-E841-9D5F-682BA98BDA86}" destId="{CC66104C-311E-BA47-88F3-9749AABD77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2BEDD4-96AA-400B-BBF5-745D471A50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2BFA0-1BB3-40A7-A4CF-BB32AADB1DD9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latin typeface="Arial"/>
            </a:rPr>
            <a:t>Low response rate</a:t>
          </a:r>
          <a:endParaRPr lang="en-US" dirty="0"/>
        </a:p>
      </dgm:t>
    </dgm:pt>
    <dgm:pt modelId="{63490994-D91E-4D3A-955E-F4328B7928A1}" type="parTrans" cxnId="{C9421D37-047B-49EA-AA76-7B5089695E06}">
      <dgm:prSet/>
      <dgm:spPr/>
    </dgm:pt>
    <dgm:pt modelId="{D93A632F-8766-4020-9258-AAB1894CB77E}" type="sibTrans" cxnId="{C9421D37-047B-49EA-AA76-7B5089695E06}">
      <dgm:prSet/>
      <dgm:spPr/>
    </dgm:pt>
    <dgm:pt modelId="{BF369AF1-9256-4C2D-ADBE-0DF6D13C6AB5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dirty="0">
              <a:latin typeface="Arial"/>
            </a:rPr>
            <a:t>Single-institution</a:t>
          </a:r>
        </a:p>
      </dgm:t>
    </dgm:pt>
    <dgm:pt modelId="{C59C709A-8E65-45F8-A46C-ED3D3046C16E}" type="parTrans" cxnId="{6C69620A-745F-449E-BA65-747A7D351649}">
      <dgm:prSet/>
      <dgm:spPr/>
    </dgm:pt>
    <dgm:pt modelId="{9BAF6F1A-FED5-450A-AB91-6E3C57768D3B}" type="sibTrans" cxnId="{6C69620A-745F-449E-BA65-747A7D351649}">
      <dgm:prSet/>
      <dgm:spPr/>
    </dgm:pt>
    <dgm:pt modelId="{7463D985-745E-449F-B159-96BA6E310424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latin typeface="Arial"/>
            </a:rPr>
            <a:t>Survey not fully validated</a:t>
          </a:r>
        </a:p>
      </dgm:t>
    </dgm:pt>
    <dgm:pt modelId="{C9D924A9-CE51-4B2E-B27C-DF0B99A01444}" type="parTrans" cxnId="{684AB690-F56B-40DF-B653-B19675A66D26}">
      <dgm:prSet/>
      <dgm:spPr/>
    </dgm:pt>
    <dgm:pt modelId="{7E09D7E6-27D3-4AC6-B73D-D3970EBF48FB}" type="sibTrans" cxnId="{684AB690-F56B-40DF-B653-B19675A66D26}">
      <dgm:prSet/>
      <dgm:spPr/>
    </dgm:pt>
    <dgm:pt modelId="{5C061F3A-7120-403A-87AE-8D48300BAFC7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latin typeface="Arial"/>
            </a:rPr>
            <a:t>Response bias possible</a:t>
          </a:r>
        </a:p>
      </dgm:t>
    </dgm:pt>
    <dgm:pt modelId="{C218FCCB-73AD-4CE8-979F-2C1C770C70D8}" type="parTrans" cxnId="{CDD1C277-EB74-455A-BF9A-DB94781428E6}">
      <dgm:prSet/>
      <dgm:spPr/>
    </dgm:pt>
    <dgm:pt modelId="{33E1D6A0-0D56-4C26-8DE8-A78695BA142E}" type="sibTrans" cxnId="{CDD1C277-EB74-455A-BF9A-DB94781428E6}">
      <dgm:prSet/>
      <dgm:spPr/>
    </dgm:pt>
    <dgm:pt modelId="{99830D2D-7964-B840-B33F-EFA45AC77721}" type="pres">
      <dgm:prSet presAssocID="{642BEDD4-96AA-400B-BBF5-745D471A5096}" presName="linear" presStyleCnt="0">
        <dgm:presLayoutVars>
          <dgm:animLvl val="lvl"/>
          <dgm:resizeHandles val="exact"/>
        </dgm:presLayoutVars>
      </dgm:prSet>
      <dgm:spPr/>
    </dgm:pt>
    <dgm:pt modelId="{D7FA37E7-6DFC-45C6-B5E7-17276AF04A1D}" type="pres">
      <dgm:prSet presAssocID="{BF369AF1-9256-4C2D-ADBE-0DF6D13C6A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398B29-0130-447B-B22C-5562FE984D8F}" type="pres">
      <dgm:prSet presAssocID="{9BAF6F1A-FED5-450A-AB91-6E3C57768D3B}" presName="spacer" presStyleCnt="0"/>
      <dgm:spPr/>
    </dgm:pt>
    <dgm:pt modelId="{962BEE01-EFB2-4358-BC8B-D5B4CD048D20}" type="pres">
      <dgm:prSet presAssocID="{7463D985-745E-449F-B159-96BA6E3104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9237A6-BFD3-4812-8FCE-6AA979D56289}" type="pres">
      <dgm:prSet presAssocID="{7E09D7E6-27D3-4AC6-B73D-D3970EBF48FB}" presName="spacer" presStyleCnt="0"/>
      <dgm:spPr/>
    </dgm:pt>
    <dgm:pt modelId="{3FF8395C-6B02-4E08-8940-6DEC0BCACE7D}" type="pres">
      <dgm:prSet presAssocID="{5C061F3A-7120-403A-87AE-8D48300BAF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EA21AD-00A7-471D-91E2-AD83FDB1639F}" type="pres">
      <dgm:prSet presAssocID="{33E1D6A0-0D56-4C26-8DE8-A78695BA142E}" presName="spacer" presStyleCnt="0"/>
      <dgm:spPr/>
    </dgm:pt>
    <dgm:pt modelId="{4EA4499D-1A32-495C-B1E7-32992DBB513A}" type="pres">
      <dgm:prSet presAssocID="{1812BFA0-1BB3-40A7-A4CF-BB32AADB1D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69620A-745F-449E-BA65-747A7D351649}" srcId="{642BEDD4-96AA-400B-BBF5-745D471A5096}" destId="{BF369AF1-9256-4C2D-ADBE-0DF6D13C6AB5}" srcOrd="0" destOrd="0" parTransId="{C59C709A-8E65-45F8-A46C-ED3D3046C16E}" sibTransId="{9BAF6F1A-FED5-450A-AB91-6E3C57768D3B}"/>
    <dgm:cxn modelId="{42738B13-078B-5F4E-A808-EF090B81FC25}" type="presOf" srcId="{642BEDD4-96AA-400B-BBF5-745D471A5096}" destId="{99830D2D-7964-B840-B33F-EFA45AC77721}" srcOrd="0" destOrd="0" presId="urn:microsoft.com/office/officeart/2005/8/layout/vList2"/>
    <dgm:cxn modelId="{E46C1A24-59C7-4B00-BDA0-E92864D0B4FD}" type="presOf" srcId="{BF369AF1-9256-4C2D-ADBE-0DF6D13C6AB5}" destId="{D7FA37E7-6DFC-45C6-B5E7-17276AF04A1D}" srcOrd="0" destOrd="0" presId="urn:microsoft.com/office/officeart/2005/8/layout/vList2"/>
    <dgm:cxn modelId="{C9421D37-047B-49EA-AA76-7B5089695E06}" srcId="{642BEDD4-96AA-400B-BBF5-745D471A5096}" destId="{1812BFA0-1BB3-40A7-A4CF-BB32AADB1DD9}" srcOrd="3" destOrd="0" parTransId="{63490994-D91E-4D3A-955E-F4328B7928A1}" sibTransId="{D93A632F-8766-4020-9258-AAB1894CB77E}"/>
    <dgm:cxn modelId="{CEB76156-465B-4572-B2BE-10E30ACA20DC}" type="presOf" srcId="{5C061F3A-7120-403A-87AE-8D48300BAFC7}" destId="{3FF8395C-6B02-4E08-8940-6DEC0BCACE7D}" srcOrd="0" destOrd="0" presId="urn:microsoft.com/office/officeart/2005/8/layout/vList2"/>
    <dgm:cxn modelId="{CDD1C277-EB74-455A-BF9A-DB94781428E6}" srcId="{642BEDD4-96AA-400B-BBF5-745D471A5096}" destId="{5C061F3A-7120-403A-87AE-8D48300BAFC7}" srcOrd="2" destOrd="0" parTransId="{C218FCCB-73AD-4CE8-979F-2C1C770C70D8}" sibTransId="{33E1D6A0-0D56-4C26-8DE8-A78695BA142E}"/>
    <dgm:cxn modelId="{684AB690-F56B-40DF-B653-B19675A66D26}" srcId="{642BEDD4-96AA-400B-BBF5-745D471A5096}" destId="{7463D985-745E-449F-B159-96BA6E310424}" srcOrd="1" destOrd="0" parTransId="{C9D924A9-CE51-4B2E-B27C-DF0B99A01444}" sibTransId="{7E09D7E6-27D3-4AC6-B73D-D3970EBF48FB}"/>
    <dgm:cxn modelId="{F35E45CA-1911-4067-9BA0-BE5253143B4A}" type="presOf" srcId="{7463D985-745E-449F-B159-96BA6E310424}" destId="{962BEE01-EFB2-4358-BC8B-D5B4CD048D20}" srcOrd="0" destOrd="0" presId="urn:microsoft.com/office/officeart/2005/8/layout/vList2"/>
    <dgm:cxn modelId="{720BBFE0-4358-4D37-8063-54D144F54965}" type="presOf" srcId="{1812BFA0-1BB3-40A7-A4CF-BB32AADB1DD9}" destId="{4EA4499D-1A32-495C-B1E7-32992DBB513A}" srcOrd="0" destOrd="0" presId="urn:microsoft.com/office/officeart/2005/8/layout/vList2"/>
    <dgm:cxn modelId="{9A205E1F-C3F4-4BDD-8BD3-6B9C4DCB3347}" type="presParOf" srcId="{99830D2D-7964-B840-B33F-EFA45AC77721}" destId="{D7FA37E7-6DFC-45C6-B5E7-17276AF04A1D}" srcOrd="0" destOrd="0" presId="urn:microsoft.com/office/officeart/2005/8/layout/vList2"/>
    <dgm:cxn modelId="{A517E44A-C720-4C1C-8560-54673289969B}" type="presParOf" srcId="{99830D2D-7964-B840-B33F-EFA45AC77721}" destId="{76398B29-0130-447B-B22C-5562FE984D8F}" srcOrd="1" destOrd="0" presId="urn:microsoft.com/office/officeart/2005/8/layout/vList2"/>
    <dgm:cxn modelId="{3D4D66C9-149C-4EBD-A746-A3701079481C}" type="presParOf" srcId="{99830D2D-7964-B840-B33F-EFA45AC77721}" destId="{962BEE01-EFB2-4358-BC8B-D5B4CD048D20}" srcOrd="2" destOrd="0" presId="urn:microsoft.com/office/officeart/2005/8/layout/vList2"/>
    <dgm:cxn modelId="{38A0D12D-54C1-4105-B186-7C003D9DE1CC}" type="presParOf" srcId="{99830D2D-7964-B840-B33F-EFA45AC77721}" destId="{619237A6-BFD3-4812-8FCE-6AA979D56289}" srcOrd="3" destOrd="0" presId="urn:microsoft.com/office/officeart/2005/8/layout/vList2"/>
    <dgm:cxn modelId="{74C80378-80E6-4236-BCB8-C3D03E287ABE}" type="presParOf" srcId="{99830D2D-7964-B840-B33F-EFA45AC77721}" destId="{3FF8395C-6B02-4E08-8940-6DEC0BCACE7D}" srcOrd="4" destOrd="0" presId="urn:microsoft.com/office/officeart/2005/8/layout/vList2"/>
    <dgm:cxn modelId="{22BB358B-97EE-4A5D-A357-9C080A325DC8}" type="presParOf" srcId="{99830D2D-7964-B840-B33F-EFA45AC77721}" destId="{D0EA21AD-00A7-471D-91E2-AD83FDB1639F}" srcOrd="5" destOrd="0" presId="urn:microsoft.com/office/officeart/2005/8/layout/vList2"/>
    <dgm:cxn modelId="{A3D2E2BC-0070-4D54-BFEE-FD0D109A797F}" type="presParOf" srcId="{99830D2D-7964-B840-B33F-EFA45AC77721}" destId="{4EA4499D-1A32-495C-B1E7-32992DBB51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4D41E-D666-41C1-B967-F9290E376620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603C5-A6B1-4FD7-A77D-F9C32507FD55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E3D9E-D62A-499E-8E35-F92EF791219B}">
      <dsp:nvSpPr>
        <dsp:cNvPr id="0" name=""/>
        <dsp:cNvSpPr/>
      </dsp:nvSpPr>
      <dsp:spPr>
        <a:xfrm>
          <a:off x="919851" y="157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Assess physical activity, sleep, and nutrition habits</a:t>
          </a:r>
        </a:p>
      </dsp:txBody>
      <dsp:txXfrm>
        <a:off x="919851" y="1571"/>
        <a:ext cx="9138548" cy="796407"/>
      </dsp:txXfrm>
    </dsp:sp>
    <dsp:sp modelId="{C77E9789-93C5-4F95-9A89-C407253A96DE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02685-3DCD-46F6-AF8F-9CDD681B622F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DBBC2-0C9D-414A-8BAC-09177CBE220E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Explore changes in behavior since program start</a:t>
          </a:r>
        </a:p>
      </dsp:txBody>
      <dsp:txXfrm>
        <a:off x="919851" y="997081"/>
        <a:ext cx="9138548" cy="796407"/>
      </dsp:txXfrm>
    </dsp:sp>
    <dsp:sp modelId="{83FEEF9E-F5CB-42A3-BB51-69CA9FC2C182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06509-9D3D-46D7-B430-757AE3A09C67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E24E5-EDCD-4DDE-8151-930BFC6B6B7A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barriers to wellness</a:t>
          </a:r>
        </a:p>
      </dsp:txBody>
      <dsp:txXfrm>
        <a:off x="919851" y="1992590"/>
        <a:ext cx="9138548" cy="796407"/>
      </dsp:txXfrm>
    </dsp:sp>
    <dsp:sp modelId="{8E1C60E0-BCE7-4731-9A54-3D999E088456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48F76-D7A4-443F-A0C4-1110E0E75879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F8C77-2C9F-4EF1-BD1F-681124F7E6D7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Compare behaviors across health programs</a:t>
          </a:r>
        </a:p>
      </dsp:txBody>
      <dsp:txXfrm>
        <a:off x="919851" y="2988100"/>
        <a:ext cx="9138548" cy="796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BA189-98E2-554A-B591-73D79FDA3699}">
      <dsp:nvSpPr>
        <dsp:cNvPr id="0" name=""/>
        <dsp:cNvSpPr/>
      </dsp:nvSpPr>
      <dsp:spPr>
        <a:xfrm>
          <a:off x="0" y="529199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Gender:</a:t>
          </a:r>
          <a:r>
            <a:rPr lang="en-US" sz="2900" kern="1200" dirty="0"/>
            <a:t> 75.0% Female, 22.4% Male</a:t>
          </a:r>
        </a:p>
      </dsp:txBody>
      <dsp:txXfrm>
        <a:off x="33127" y="562326"/>
        <a:ext cx="9992145" cy="612346"/>
      </dsp:txXfrm>
    </dsp:sp>
    <dsp:sp modelId="{28BC3FD3-9428-9C4A-A702-CA80BFEE7463}">
      <dsp:nvSpPr>
        <dsp:cNvPr id="0" name=""/>
        <dsp:cNvSpPr/>
      </dsp:nvSpPr>
      <dsp:spPr>
        <a:xfrm>
          <a:off x="0" y="1291320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Age:</a:t>
          </a:r>
          <a:r>
            <a:rPr lang="en-US" sz="2900" kern="1200" dirty="0"/>
            <a:t> 20–24 years most common (~38.4%)</a:t>
          </a:r>
        </a:p>
      </dsp:txBody>
      <dsp:txXfrm>
        <a:off x="33127" y="1324447"/>
        <a:ext cx="9992145" cy="612346"/>
      </dsp:txXfrm>
    </dsp:sp>
    <dsp:sp modelId="{B4F60D0A-1A22-9F4E-9050-FCB8FB10806C}">
      <dsp:nvSpPr>
        <dsp:cNvPr id="0" name=""/>
        <dsp:cNvSpPr/>
      </dsp:nvSpPr>
      <dsp:spPr>
        <a:xfrm>
          <a:off x="0" y="2053440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Race:</a:t>
          </a:r>
          <a:r>
            <a:rPr lang="en-US" sz="2900" kern="1200" dirty="0"/>
            <a:t> White most common (~75.4%)</a:t>
          </a:r>
        </a:p>
      </dsp:txBody>
      <dsp:txXfrm>
        <a:off x="33127" y="2086567"/>
        <a:ext cx="9992145" cy="612346"/>
      </dsp:txXfrm>
    </dsp:sp>
    <dsp:sp modelId="{BEFC6EE4-1E30-6E45-B43D-0D834BB43114}">
      <dsp:nvSpPr>
        <dsp:cNvPr id="0" name=""/>
        <dsp:cNvSpPr/>
      </dsp:nvSpPr>
      <dsp:spPr>
        <a:xfrm>
          <a:off x="0" y="2815560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Hispanic/Latino Origin:</a:t>
          </a:r>
          <a:r>
            <a:rPr lang="en-US" sz="2900" kern="1200" dirty="0"/>
            <a:t> 43.5% identify as Hispanic/Latino</a:t>
          </a:r>
        </a:p>
      </dsp:txBody>
      <dsp:txXfrm>
        <a:off x="33127" y="2848687"/>
        <a:ext cx="9992145" cy="612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BA189-98E2-554A-B591-73D79FDA3699}">
      <dsp:nvSpPr>
        <dsp:cNvPr id="0" name=""/>
        <dsp:cNvSpPr/>
      </dsp:nvSpPr>
      <dsp:spPr>
        <a:xfrm>
          <a:off x="0" y="0"/>
          <a:ext cx="9198429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38 students (16.4%) reported having children &lt;18 years old</a:t>
          </a:r>
          <a:endParaRPr lang="en-US" sz="2700" kern="1200" dirty="0"/>
        </a:p>
      </dsp:txBody>
      <dsp:txXfrm>
        <a:off x="50889" y="50889"/>
        <a:ext cx="9096651" cy="940692"/>
      </dsp:txXfrm>
    </dsp:sp>
    <dsp:sp modelId="{C0E98446-D755-B94F-B175-1A2A689A090B}">
      <dsp:nvSpPr>
        <dsp:cNvPr id="0" name=""/>
        <dsp:cNvSpPr/>
      </dsp:nvSpPr>
      <dsp:spPr>
        <a:xfrm>
          <a:off x="0" y="1166897"/>
          <a:ext cx="9198429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Mean number of children: 1.76 (SD 0.75), median = 2</a:t>
          </a:r>
        </a:p>
      </dsp:txBody>
      <dsp:txXfrm>
        <a:off x="50889" y="1217786"/>
        <a:ext cx="9096651" cy="940692"/>
      </dsp:txXfrm>
    </dsp:sp>
    <dsp:sp modelId="{CC66104C-311E-BA47-88F3-9749AABD777E}">
      <dsp:nvSpPr>
        <dsp:cNvPr id="0" name=""/>
        <dsp:cNvSpPr/>
      </dsp:nvSpPr>
      <dsp:spPr>
        <a:xfrm>
          <a:off x="0" y="2287127"/>
          <a:ext cx="9198429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Range: 1 to 4 children</a:t>
          </a:r>
          <a:endParaRPr lang="en-US" sz="2700" kern="1200" dirty="0"/>
        </a:p>
      </dsp:txBody>
      <dsp:txXfrm>
        <a:off x="50889" y="2338016"/>
        <a:ext cx="9096651" cy="940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37E7-6DFC-45C6-B5E7-17276AF04A1D}">
      <dsp:nvSpPr>
        <dsp:cNvPr id="0" name=""/>
        <dsp:cNvSpPr/>
      </dsp:nvSpPr>
      <dsp:spPr>
        <a:xfrm>
          <a:off x="0" y="9280"/>
          <a:ext cx="839062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/>
            </a:rPr>
            <a:t>Single-institution</a:t>
          </a:r>
        </a:p>
      </dsp:txBody>
      <dsp:txXfrm>
        <a:off x="37696" y="46976"/>
        <a:ext cx="8315234" cy="696808"/>
      </dsp:txXfrm>
    </dsp:sp>
    <dsp:sp modelId="{962BEE01-EFB2-4358-BC8B-D5B4CD048D20}">
      <dsp:nvSpPr>
        <dsp:cNvPr id="0" name=""/>
        <dsp:cNvSpPr/>
      </dsp:nvSpPr>
      <dsp:spPr>
        <a:xfrm>
          <a:off x="0" y="876520"/>
          <a:ext cx="839062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/>
            </a:rPr>
            <a:t>Survey not fully validated</a:t>
          </a:r>
        </a:p>
      </dsp:txBody>
      <dsp:txXfrm>
        <a:off x="37696" y="914216"/>
        <a:ext cx="8315234" cy="696808"/>
      </dsp:txXfrm>
    </dsp:sp>
    <dsp:sp modelId="{3FF8395C-6B02-4E08-8940-6DEC0BCACE7D}">
      <dsp:nvSpPr>
        <dsp:cNvPr id="0" name=""/>
        <dsp:cNvSpPr/>
      </dsp:nvSpPr>
      <dsp:spPr>
        <a:xfrm>
          <a:off x="0" y="1743761"/>
          <a:ext cx="839062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/>
            </a:rPr>
            <a:t>Response bias possible</a:t>
          </a:r>
        </a:p>
      </dsp:txBody>
      <dsp:txXfrm>
        <a:off x="37696" y="1781457"/>
        <a:ext cx="8315234" cy="696808"/>
      </dsp:txXfrm>
    </dsp:sp>
    <dsp:sp modelId="{4EA4499D-1A32-495C-B1E7-32992DBB513A}">
      <dsp:nvSpPr>
        <dsp:cNvPr id="0" name=""/>
        <dsp:cNvSpPr/>
      </dsp:nvSpPr>
      <dsp:spPr>
        <a:xfrm>
          <a:off x="0" y="2611001"/>
          <a:ext cx="839062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/>
            </a:rPr>
            <a:t>Low response rate</a:t>
          </a:r>
          <a:endParaRPr lang="en-US" sz="3300" kern="1200" dirty="0"/>
        </a:p>
      </dsp:txBody>
      <dsp:txXfrm>
        <a:off x="37696" y="2648697"/>
        <a:ext cx="8315234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8F59-FAC4-8846-ABF0-76B2C78C0FC3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EDF8-6A48-F346-B4CB-BB291212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cs typeface="+mn-lt"/>
              </a:rPr>
            </a:br>
            <a:r>
              <a:rPr lang="en-US" dirty="0"/>
              <a:t> </a:t>
            </a:r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/>
              <a:t>129 students (55.6%)</a:t>
            </a:r>
            <a:r>
              <a:rPr lang="en-US"/>
              <a:t> reported a </a:t>
            </a:r>
            <a:r>
              <a:rPr lang="en-US" b="1"/>
              <a:t>decrease</a:t>
            </a:r>
            <a:r>
              <a:rPr lang="en-US"/>
              <a:t> in physical fitness since starting their program.</a:t>
            </a:r>
          </a:p>
          <a:p>
            <a:pPr>
              <a:buNone/>
            </a:pPr>
            <a:r>
              <a:rPr lang="en-US" b="1"/>
              <a:t>65 students (28.0%)</a:t>
            </a:r>
            <a:r>
              <a:rPr lang="en-US"/>
              <a:t> reported </a:t>
            </a:r>
            <a:r>
              <a:rPr lang="en-US" b="1"/>
              <a:t>no change</a:t>
            </a:r>
            <a:r>
              <a:rPr lang="en-US"/>
              <a:t> in their physical fitness.</a:t>
            </a:r>
          </a:p>
          <a:p>
            <a:r>
              <a:rPr lang="en-US" b="1"/>
              <a:t>38 students (16.4%)</a:t>
            </a:r>
            <a:r>
              <a:rPr lang="en-US"/>
              <a:t> reported an </a:t>
            </a:r>
            <a:r>
              <a:rPr lang="en-US" b="1"/>
              <a:t>increase</a:t>
            </a:r>
            <a:r>
              <a:rPr lang="en-US"/>
              <a:t> in their physical fitness.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E8112-4123-3E88-F95F-4900BDC79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0DD5B0-A1A3-4DB9-7D73-EC5C9C220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5C405-15D5-5693-B622-94376B361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F9456-F377-A251-AA76-68619BEF5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26390-8B04-DA11-62D1-7C84B5F6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89205-97D0-C37B-D61C-EC7D23DF0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9B3DD-8907-02FA-1C8E-1167B4F14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41A6F-D5CF-1F09-AE23-5C9C0FFD4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24E0-F637-D43E-B3DA-B46DCE1A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A8FCD-CE45-4DCA-C9C9-F9730C42D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B9837-D72E-27F8-082B-B3C186327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B122-FC57-7359-9D89-C2FB079AF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7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09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04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1D54-0152-26CC-ADCC-159D06AA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0C33E-DF70-F19A-B5F0-6C1AA58F2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2EBD6-8376-7954-EAF2-71FD64886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691BA-6947-6269-2A40-89B5F41AE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79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E32B9-3BE4-3C96-820A-E7D62E740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1E98B-EAB0-7CC8-C117-E09CB55B0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D2ADC-1BAF-5A07-50ED-A21A09EE7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7507D-DD06-5FF0-B57E-5E66E944B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62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1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1D6CD-CBE3-E5A1-2212-C28873C1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F79B4-0CDE-DA30-2D2C-4846AD582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950E5-F932-962D-0264-E0A92CC6E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B423-DFBD-EB09-A825-9D0ADD7EB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69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62425-E602-D36B-97EF-4D6B71BD4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382BC-B022-AE9A-423C-DA07C952C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74C5F-4368-84B8-7C5B-0F2467D47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532B2-3081-49A5-2825-114848C7A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/>
              <a:t>Pharmacy:</a:t>
            </a:r>
            <a:r>
              <a:rPr lang="en-US"/>
              <a:t> 113 students (46.9%)</a:t>
            </a:r>
          </a:p>
          <a:p>
            <a:pPr>
              <a:buNone/>
            </a:pPr>
            <a:r>
              <a:rPr lang="en-US" b="1"/>
              <a:t>Medicine:</a:t>
            </a:r>
            <a:r>
              <a:rPr lang="en-US"/>
              <a:t> 45 students (18.7%)</a:t>
            </a:r>
          </a:p>
          <a:p>
            <a:pPr>
              <a:buNone/>
            </a:pPr>
            <a:r>
              <a:rPr lang="en-US" b="1"/>
              <a:t>Nursing:</a:t>
            </a:r>
            <a:r>
              <a:rPr lang="en-US"/>
              <a:t> 29 students (12.0%)</a:t>
            </a:r>
          </a:p>
          <a:p>
            <a:pPr>
              <a:buNone/>
            </a:pPr>
            <a:r>
              <a:rPr lang="en-US" b="1"/>
              <a:t>Dental Hygiene:</a:t>
            </a:r>
            <a:r>
              <a:rPr lang="en-US"/>
              <a:t> 11 students (4.6%)</a:t>
            </a:r>
          </a:p>
          <a:p>
            <a:pPr>
              <a:buNone/>
            </a:pPr>
            <a:r>
              <a:rPr lang="en-US" b="1"/>
              <a:t>Advanced Nursing:</a:t>
            </a:r>
            <a:r>
              <a:rPr lang="en-US"/>
              <a:t> 11 students (4.6%)</a:t>
            </a:r>
          </a:p>
          <a:p>
            <a:pPr>
              <a:buNone/>
            </a:pPr>
            <a:r>
              <a:rPr lang="en-US" b="1"/>
              <a:t>Nurse Practitioner:</a:t>
            </a:r>
            <a:r>
              <a:rPr lang="en-US"/>
              <a:t> 7 students (2.9%)</a:t>
            </a:r>
          </a:p>
          <a:p>
            <a:pPr>
              <a:buNone/>
            </a:pPr>
            <a:r>
              <a:rPr lang="en-US" b="1"/>
              <a:t>Physical Therapy:</a:t>
            </a:r>
            <a:r>
              <a:rPr lang="en-US"/>
              <a:t> 7 students (2.9%)</a:t>
            </a:r>
          </a:p>
          <a:p>
            <a:pPr>
              <a:buNone/>
            </a:pPr>
            <a:r>
              <a:rPr lang="en-US" b="1"/>
              <a:t>Occupational Therapy:</a:t>
            </a:r>
            <a:r>
              <a:rPr lang="en-US"/>
              <a:t> 5 students (2.1%)</a:t>
            </a:r>
          </a:p>
          <a:p>
            <a:r>
              <a:rPr lang="en-US" b="1"/>
              <a:t>Physician Assistant:</a:t>
            </a:r>
            <a:r>
              <a:rPr lang="en-US"/>
              <a:t> 4 students (1.7%)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DEDF8-6A48-F346-B4CB-BB291212E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97CC-EAC5-3D48-8428-C2A933547F99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675" y="6470866"/>
            <a:ext cx="923925" cy="309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587C-8A0D-8E4A-9551-456EDC873018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E9A-1C45-844A-9FB0-BB2A1AFC41DF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675" y="6470866"/>
            <a:ext cx="923925" cy="309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F15-9AE4-3B4C-911B-3A8997967780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800D-62C7-104C-A4AA-981FFF76EA52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675" y="6470866"/>
            <a:ext cx="923925" cy="309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270F-3332-EA40-8F76-0ED42C24F00A}" type="datetime1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6CFD-AB37-1F48-84B1-723D41BB993E}" type="datetime1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E08B-D47D-8C45-8C8A-0A7938793565}" type="datetime1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8B92-C6A8-B241-ADFB-E2311A4E8A3E}" type="datetime1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675" y="6470866"/>
            <a:ext cx="923925" cy="309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CBCA5E-FE9C-DC44-90E6-3AAF0A0AD037}" type="datetime1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675" y="6470866"/>
            <a:ext cx="923925" cy="309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57A2-71F6-244B-AC6F-5FF9C5B6AE54}" type="datetime1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3675" y="6470866"/>
            <a:ext cx="923925" cy="3091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BE70B4-EDC4-C347-9A06-054AD9CD5704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93675" y="6470866"/>
            <a:ext cx="923925" cy="309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mrocco@salud.unm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11FE09F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47800"/>
            <a:ext cx="10058400" cy="2362200"/>
          </a:xfrm>
        </p:spPr>
        <p:txBody>
          <a:bodyPr>
            <a:noAutofit/>
          </a:bodyPr>
          <a:lstStyle/>
          <a:p>
            <a:pPr algn="ctr"/>
            <a:r>
              <a:rPr lang="en-US" sz="3600" b="1" kern="0" dirty="0">
                <a:effectLst/>
                <a:latin typeface="+mn-lt"/>
                <a:ea typeface="Aptos" panose="020B0004020202020204" pitchFamily="34" charset="0"/>
              </a:rPr>
              <a:t>Evaluating Health Professional Students’ Attitudes and Practices Regarding Physical Activity, Sleep</a:t>
            </a:r>
            <a:r>
              <a:rPr lang="en-US" sz="3600" b="1" kern="0" dirty="0">
                <a:latin typeface="+mn-lt"/>
                <a:ea typeface="Aptos" panose="020B0004020202020204" pitchFamily="34" charset="0"/>
              </a:rPr>
              <a:t>,</a:t>
            </a:r>
            <a:r>
              <a:rPr lang="en-US" sz="3600" b="1" kern="0" dirty="0">
                <a:effectLst/>
                <a:latin typeface="+mn-lt"/>
                <a:ea typeface="Aptos" panose="020B0004020202020204" pitchFamily="34" charset="0"/>
              </a:rPr>
              <a:t> and Nutrition</a:t>
            </a:r>
            <a:r>
              <a:rPr lang="en-US" sz="3600" dirty="0">
                <a:effectLst/>
                <a:latin typeface="+mn-lt"/>
              </a:rPr>
              <a:t> </a:t>
            </a:r>
            <a:endParaRPr lang="en-US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EAB9C4E-9800-3787-07E3-096CA644D846}"/>
              </a:ext>
            </a:extLst>
          </p:cNvPr>
          <p:cNvSpPr txBox="1">
            <a:spLocks/>
          </p:cNvSpPr>
          <p:nvPr/>
        </p:nvSpPr>
        <p:spPr>
          <a:xfrm>
            <a:off x="1479550" y="4443021"/>
            <a:ext cx="9232900" cy="1656027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/>
              <a:t>Presented by: Jared Rocco, PharmD </a:t>
            </a:r>
          </a:p>
          <a:p>
            <a:pPr algn="ctr"/>
            <a:r>
              <a:rPr lang="en-US" sz="7200" dirty="0"/>
              <a:t>PGY2 Ambulatory Care Pharmacy Resident</a:t>
            </a:r>
          </a:p>
          <a:p>
            <a:pPr algn="ctr"/>
            <a:r>
              <a:rPr lang="en-US" sz="7200" dirty="0"/>
              <a:t>University of New Mexico College of Pharmacy</a:t>
            </a:r>
          </a:p>
          <a:p>
            <a:pPr algn="ctr"/>
            <a:r>
              <a:rPr lang="en-US" sz="7200" dirty="0"/>
              <a:t>Albuquerque, NM</a:t>
            </a:r>
          </a:p>
          <a:p>
            <a:pPr algn="ctr"/>
            <a:r>
              <a:rPr lang="en-US" sz="7200" dirty="0"/>
              <a:t>May 23rd,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Research Methodology</a:t>
            </a:r>
            <a:endParaRPr lang="en-US" sz="44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24-item survey (demographics, wellness domains)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Custom survey items conceptually informed by PHQ-2, GAD-2, and SF-20 domains.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Recruitment via email and in-person outreach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Incentive: nutritional snack (in-person only)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online survey was available from March 27 to April 26, 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319A6-A2E9-8BEF-2844-0E75E11F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Student Participant</a:t>
            </a:r>
            <a:r>
              <a:rPr sz="4000" dirty="0"/>
              <a:t> Demographics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812F4A-99CB-2306-E822-5F5E21C87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0359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0FBDD8-F298-47C8-936C-DBDCA295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9CC7D693-4DCD-BDED-79C3-5BE99D674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52132"/>
              </p:ext>
            </p:extLst>
          </p:nvPr>
        </p:nvGraphicFramePr>
        <p:xfrm>
          <a:off x="1211791" y="822958"/>
          <a:ext cx="9975322" cy="545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58617">
                  <a:extLst>
                    <a:ext uri="{9D8B030D-6E8A-4147-A177-3AD203B41FA5}">
                      <a16:colId xmlns:a16="http://schemas.microsoft.com/office/drawing/2014/main" val="2624370173"/>
                    </a:ext>
                  </a:extLst>
                </a:gridCol>
                <a:gridCol w="4116705">
                  <a:extLst>
                    <a:ext uri="{9D8B030D-6E8A-4147-A177-3AD203B41FA5}">
                      <a16:colId xmlns:a16="http://schemas.microsoft.com/office/drawing/2014/main" val="2690128367"/>
                    </a:ext>
                  </a:extLst>
                </a:gridCol>
              </a:tblGrid>
              <a:tr h="5569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/>
                        <a:t>(N = 232)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91580"/>
                  </a:ext>
                </a:extLst>
              </a:tr>
              <a:tr h="1598317">
                <a:tc>
                  <a:txBody>
                    <a:bodyPr/>
                    <a:lstStyle/>
                    <a:p>
                      <a:r>
                        <a:rPr lang="en-US" sz="1800"/>
                        <a:t>Age Range, n (%)</a:t>
                      </a:r>
                    </a:p>
                    <a:p>
                      <a:r>
                        <a:rPr lang="en-US" sz="1800"/>
                        <a:t>         Under 20 yrs</a:t>
                      </a:r>
                    </a:p>
                    <a:p>
                      <a:r>
                        <a:rPr lang="en-US" sz="1800"/>
                        <a:t>         20-24 yrs</a:t>
                      </a:r>
                    </a:p>
                    <a:p>
                      <a:r>
                        <a:rPr lang="en-US" sz="1800"/>
                        <a:t>         25-29 yrs</a:t>
                      </a:r>
                    </a:p>
                    <a:p>
                      <a:r>
                        <a:rPr lang="en-US" sz="1800"/>
                        <a:t>         30-34 yrs</a:t>
                      </a:r>
                    </a:p>
                    <a:p>
                      <a:r>
                        <a:rPr lang="en-US" sz="1800"/>
                        <a:t>         35-39 yrs</a:t>
                      </a:r>
                    </a:p>
                    <a:p>
                      <a:r>
                        <a:rPr lang="en-US" sz="1800"/>
                        <a:t>         40 yrs and 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  <a:p>
                      <a:pPr algn="ctr"/>
                      <a:r>
                        <a:rPr lang="en-US" sz="1800"/>
                        <a:t>6 (2.6)</a:t>
                      </a:r>
                    </a:p>
                    <a:p>
                      <a:pPr algn="ctr"/>
                      <a:r>
                        <a:rPr lang="en-US" sz="1800"/>
                        <a:t>89 (38.4)</a:t>
                      </a:r>
                    </a:p>
                    <a:p>
                      <a:pPr algn="ctr"/>
                      <a:r>
                        <a:rPr lang="en-US" sz="1800"/>
                        <a:t>72 (31.0)</a:t>
                      </a:r>
                    </a:p>
                    <a:p>
                      <a:pPr algn="ctr"/>
                      <a:r>
                        <a:rPr lang="en-US" sz="1800"/>
                        <a:t>25 (10.8)</a:t>
                      </a:r>
                    </a:p>
                    <a:p>
                      <a:pPr algn="ctr"/>
                      <a:r>
                        <a:rPr lang="en-US" sz="1800"/>
                        <a:t>10 (4.3)</a:t>
                      </a:r>
                    </a:p>
                    <a:p>
                      <a:pPr algn="ctr"/>
                      <a:r>
                        <a:rPr lang="en-US" sz="1800"/>
                        <a:t>30 (12.9)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028549"/>
                  </a:ext>
                </a:extLst>
              </a:tr>
              <a:tr h="290603">
                <a:tc>
                  <a:txBody>
                    <a:bodyPr/>
                    <a:lstStyle/>
                    <a:p>
                      <a:r>
                        <a:rPr lang="en-US" sz="1800"/>
                        <a:t>Female Sex,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174 (75.0)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445320"/>
                  </a:ext>
                </a:extLst>
              </a:tr>
              <a:tr h="1598317">
                <a:tc>
                  <a:txBody>
                    <a:bodyPr/>
                    <a:lstStyle/>
                    <a:p>
                      <a:pPr marL="350520" indent="-350520">
                        <a:tabLst/>
                      </a:pPr>
                      <a:r>
                        <a:rPr lang="en-US" sz="1800"/>
                        <a:t>Race, n (%)</a:t>
                      </a:r>
                    </a:p>
                    <a:p>
                      <a:pPr marL="466725" indent="0">
                        <a:tabLst/>
                      </a:pPr>
                      <a:r>
                        <a:rPr lang="en-US" sz="1800"/>
                        <a:t>White</a:t>
                      </a:r>
                    </a:p>
                    <a:p>
                      <a:pPr marL="466725" indent="0">
                        <a:tabLst/>
                      </a:pPr>
                      <a:r>
                        <a:rPr lang="en-US" sz="1800"/>
                        <a:t>Asian</a:t>
                      </a:r>
                    </a:p>
                    <a:p>
                      <a:pPr marL="466725" indent="0">
                        <a:tabLst/>
                      </a:pPr>
                      <a:r>
                        <a:rPr lang="en-US" sz="1800"/>
                        <a:t>Other</a:t>
                      </a:r>
                    </a:p>
                    <a:p>
                      <a:pPr marL="466725" indent="0">
                        <a:tabLst/>
                      </a:pPr>
                      <a:r>
                        <a:rPr lang="en-US" sz="1800"/>
                        <a:t>American Indian/Alaska Native</a:t>
                      </a:r>
                    </a:p>
                    <a:p>
                      <a:pPr marL="466725" indent="0">
                        <a:tabLst/>
                      </a:pPr>
                      <a:r>
                        <a:rPr lang="en-US" sz="1800"/>
                        <a:t>Black/African American</a:t>
                      </a:r>
                    </a:p>
                    <a:p>
                      <a:pPr marL="466725" indent="0">
                        <a:tabLst/>
                      </a:pPr>
                      <a:r>
                        <a:rPr lang="en-US" sz="1800"/>
                        <a:t>Native Hawaiian or Other Pacific Islander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pPr algn="ctr"/>
                      <a:r>
                        <a:rPr lang="en-US" sz="1800"/>
                        <a:t>175 (75.4)</a:t>
                      </a:r>
                    </a:p>
                    <a:p>
                      <a:pPr algn="ctr"/>
                      <a:r>
                        <a:rPr lang="en-US" sz="1800"/>
                        <a:t>23 (9.9)</a:t>
                      </a:r>
                    </a:p>
                    <a:p>
                      <a:pPr algn="ctr"/>
                      <a:r>
                        <a:rPr lang="en-US" sz="1800"/>
                        <a:t>14 (6.0)</a:t>
                      </a:r>
                    </a:p>
                    <a:p>
                      <a:pPr algn="ctr"/>
                      <a:r>
                        <a:rPr lang="en-US" sz="1800"/>
                        <a:t>10 (4.3)</a:t>
                      </a:r>
                    </a:p>
                    <a:p>
                      <a:pPr algn="ctr"/>
                      <a:r>
                        <a:rPr lang="en-US" sz="1800"/>
                        <a:t>9 (3.9)</a:t>
                      </a:r>
                    </a:p>
                    <a:p>
                      <a:pPr algn="ctr"/>
                      <a:r>
                        <a:rPr lang="en-US" sz="1800"/>
                        <a:t>1 (0.4)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147937"/>
                  </a:ext>
                </a:extLst>
              </a:tr>
              <a:tr h="290603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800"/>
                        <a:t>Hispanic/Latino Ethnicity,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101 (43.5)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3125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D6D69BD-3F72-819C-FA2C-3F2DD760AB56}"/>
              </a:ext>
            </a:extLst>
          </p:cNvPr>
          <p:cNvSpPr>
            <a:spLocks noGrp="1"/>
          </p:cNvSpPr>
          <p:nvPr/>
        </p:nvSpPr>
        <p:spPr>
          <a:xfrm>
            <a:off x="1211791" y="-145307"/>
            <a:ext cx="10058400" cy="9682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Student Participant Demographics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3EB9-E121-2954-B1BC-B31BED33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Parental Demographics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19608-27CE-6F80-A62E-C0F03A37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3DD25E-2B41-9DE9-1886-4B7D925C4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9511"/>
              </p:ext>
            </p:extLst>
          </p:nvPr>
        </p:nvGraphicFramePr>
        <p:xfrm>
          <a:off x="1496785" y="2253342"/>
          <a:ext cx="9198429" cy="33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2954"/>
            <a:ext cx="10058400" cy="1450757"/>
          </a:xfrm>
        </p:spPr>
        <p:txBody>
          <a:bodyPr>
            <a:normAutofit/>
          </a:bodyPr>
          <a:lstStyle/>
          <a:p>
            <a:r>
              <a:rPr sz="4000" dirty="0"/>
              <a:t>Participant Distribution by HSC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ACE32-74EC-00FE-520A-6618871CB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60" y="1857375"/>
            <a:ext cx="6073205" cy="4438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F1B7-02D3-1D61-A07C-E5642725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Change in Physical Fitness Since Program 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F1BE9-8FD4-9F91-701B-C2196F11F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56" y="1756734"/>
            <a:ext cx="6260947" cy="45202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173E2-204B-B5BE-1DC9-1CEF4D81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E376E-42F8-E416-BEDB-68B1030E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8CDC-33BF-AFFE-017E-FD7DE573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Changes in Physical Fitness Levels Among Students in Pharmacy vs. Other HSC Programs</a:t>
            </a:r>
            <a:endParaRPr lang="en-US" sz="4000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26964-2F59-6DD7-20D0-00F871C8E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76" y="1753764"/>
            <a:ext cx="5554164" cy="4525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4C599-B9F6-A8B1-53F4-88CDC7B32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267" y="5413938"/>
            <a:ext cx="2367265" cy="4285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64060-3577-6F77-D9E8-CDC17551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4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496DA91-158E-639F-4748-55C890C6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56D7-D147-5A2F-BA37-013ECE64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 Barriers to Physical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9F1D2-9938-4AAF-AD97-61622585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32" y="1770230"/>
            <a:ext cx="7809361" cy="44892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D8FB9-52E3-7320-A39B-1D48AD7A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4C27-CFC2-6D11-7119-940DED0C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Barriers to Maintaining Physical Activity Among Students in Pharmacy vs. Other HSC Programs</a:t>
            </a:r>
            <a:endParaRPr lang="en-US" sz="4400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4BAF5-0F95-1546-B839-1676356B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70" y="1756914"/>
            <a:ext cx="5942042" cy="4462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AC4C1-1E82-99C2-3CC0-F7FE41FD7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267" y="5413938"/>
            <a:ext cx="2367265" cy="4285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2B09-974C-7445-3600-9676CCC4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Weekly Physical Activity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C5D1B-E01E-5B67-0CC3-7A70CC7BB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24" y="1895475"/>
            <a:ext cx="7168826" cy="4352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46B63-53F2-FAF3-D9B1-7E56A855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dirty="0"/>
              <a:t>Disclosure</a:t>
            </a:r>
            <a:r>
              <a:rPr lang="en-US" sz="4000" dirty="0"/>
              <a:t> Statement</a:t>
            </a:r>
            <a:endParaRPr lang="en-US" sz="44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46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000" b="1" dirty="0">
                <a:solidFill>
                  <a:srgbClr val="404040"/>
                </a:solidFill>
              </a:rPr>
              <a:t>Jared Rocco, PharmD</a:t>
            </a:r>
            <a:endParaRPr lang="en-US" sz="2000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cs typeface="Arial"/>
              </a:rPr>
              <a:t>Co-investigators: Vany Nguyen PharmD; Gretchen Ray, PharmD, </a:t>
            </a:r>
            <a:r>
              <a:rPr lang="en-US" dirty="0" err="1">
                <a:solidFill>
                  <a:srgbClr val="404040"/>
                </a:solidFill>
                <a:cs typeface="Arial"/>
              </a:rPr>
              <a:t>PhC</a:t>
            </a:r>
            <a:r>
              <a:rPr lang="en-US" dirty="0">
                <a:solidFill>
                  <a:srgbClr val="404040"/>
                </a:solidFill>
                <a:cs typeface="Arial"/>
              </a:rPr>
              <a:t>; Kelsea Aragon, PharmD, </a:t>
            </a:r>
            <a:r>
              <a:rPr lang="en-US" dirty="0" err="1">
                <a:solidFill>
                  <a:srgbClr val="404040"/>
                </a:solidFill>
                <a:cs typeface="Arial"/>
              </a:rPr>
              <a:t>PhC</a:t>
            </a:r>
            <a:r>
              <a:rPr lang="en-US" dirty="0">
                <a:solidFill>
                  <a:srgbClr val="404040"/>
                </a:solidFill>
                <a:cs typeface="Arial"/>
              </a:rPr>
              <a:t> </a:t>
            </a:r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Potential conflict of interest: none </a:t>
            </a:r>
            <a:endParaRPr lang="en-US" sz="2000" dirty="0">
              <a:solidFill>
                <a:srgbClr val="40404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Sponsorship: none</a:t>
            </a:r>
            <a:endParaRPr lang="en-US" sz="2000" dirty="0">
              <a:solidFill>
                <a:srgbClr val="40404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Proprietary information or results of ongoing research may be subject to different interpretations </a:t>
            </a:r>
            <a:endParaRPr lang="en-US" sz="2000" dirty="0">
              <a:solidFill>
                <a:srgbClr val="40404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Speaker’s presentation is educational in nature</a:t>
            </a:r>
            <a:endParaRPr lang="en-US" sz="2000" dirty="0">
              <a:solidFill>
                <a:srgbClr val="40404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cs typeface="Arial"/>
              </a:rPr>
              <a:t>This research project has been approved by the IRB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3698-9D3D-06E5-E019-CF09B0AD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76EB5-7A65-368D-45F9-3EEC1B890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61EA-79AF-F0DA-D2F0-5365C5DA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Self-Reported Weekly Minutes of Physical Activity Among Students in Pharmacy vs. Other HSC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7C756-AFDD-B447-CFCC-107DC1A0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10" y="1749545"/>
            <a:ext cx="5681170" cy="451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BAB82-4ACB-403B-2C40-64CD441DF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417" y="5718738"/>
            <a:ext cx="2367265" cy="4285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B6ABC9-836F-724F-05E8-B7BBDB6C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2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sz="4000" dirty="0"/>
              <a:t>Barriers to Maintaining a Healthy Diet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C80D3-EE43-1C01-14FE-B08BBFFE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981" y="1821433"/>
            <a:ext cx="7983265" cy="44990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794F8-88D7-C053-E052-3D12B949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43" y="923211"/>
            <a:ext cx="1005840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Barriers to Maintaining a Healthy Diet Among Students in Pharmacy vs. Other HSC Programs</a:t>
            </a:r>
          </a:p>
          <a:p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D432-4BEC-634D-778F-14A939A2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14" y="1794440"/>
            <a:ext cx="5844216" cy="452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4C94B-77A1-B7B5-40B3-0CBA6750D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267" y="5413938"/>
            <a:ext cx="2367265" cy="4285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EAC82-B20B-9EBC-E514-C2D7359B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F3D0-43C8-1A69-B95E-DFF2CBA3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43" y="913565"/>
            <a:ext cx="10058400" cy="1450757"/>
          </a:xfrm>
        </p:spPr>
        <p:txBody>
          <a:bodyPr/>
          <a:lstStyle/>
          <a:p>
            <a:r>
              <a:rPr lang="en-US" sz="4000" dirty="0"/>
              <a:t>Diet Change by Program Among Students in Pharmacy vs. Other HSC Programs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18161-CC18-16F5-3A5A-0F3A8338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267" y="5413938"/>
            <a:ext cx="2367265" cy="428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3E640-C483-9053-8E6A-556C93F3F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866" y="1799536"/>
            <a:ext cx="5916282" cy="44769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A384-CBD6-E2F9-7CD8-28007929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33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AC0C-B571-1BCB-60FC-63F51CA9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Changes in Sleep Patterns Among Students in Pharmacy vs. Other HSC Programs</a:t>
            </a:r>
            <a:endParaRPr lang="en-US" sz="4400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FAF06-8696-78D7-6DAC-1FA1D5AF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86" y="1754219"/>
            <a:ext cx="7903069" cy="45306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F5A91-8CCA-12BE-CE3A-C302C20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00CB-6483-9595-93B4-D59E3258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Average Sleep Duration Among Students in Pharmacy vs. Other HSC Programs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98521-2CB3-29E6-487C-8B347513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05" y="1756914"/>
            <a:ext cx="5874067" cy="4575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B2D74-5FBE-FF3D-1D22-4A7EC840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267" y="5413938"/>
            <a:ext cx="2367265" cy="4285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E1F5-329D-DEAC-A5F8-19F119E5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0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B401-5CDF-A707-9CE6-5D2933AC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Hours Worked per Week Among Students in Pharmacy vs. Other HSC Programs</a:t>
            </a:r>
            <a:endParaRPr lang="en-US" sz="44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ECAB2-67E3-ACF9-5018-0D6CBA4D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267" y="5413938"/>
            <a:ext cx="2367265" cy="4285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12DB-6EA2-7812-EDC5-7AB5DBFB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26</a:t>
            </a:fld>
            <a:endParaRPr lang="en-US"/>
          </a:p>
        </p:txBody>
      </p:sp>
      <p:pic>
        <p:nvPicPr>
          <p:cNvPr id="8" name="Picture 7" descr="A graph of time and time&#10;&#10;AI-generated content may be incorrect.">
            <a:extLst>
              <a:ext uri="{FF2B5EF4-FFF2-40B4-BE49-F238E27FC236}">
                <a16:creationId xmlns:a16="http://schemas.microsoft.com/office/drawing/2014/main" id="{04546122-DCA6-A842-2A25-2BF531B0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89" y="1766030"/>
            <a:ext cx="6187777" cy="45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EA0C-BBFB-1C2A-A606-69B8A23E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Primary Care Access in the Last 12 Months Among Students in Pharmacy vs. Other HSC Programs</a:t>
            </a:r>
            <a:endParaRPr lang="en-US" sz="44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D26-BF21-38E3-589C-CEAF9FD7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41" y="1809750"/>
            <a:ext cx="5790192" cy="450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49F34-FC49-8648-92EB-624883E26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267" y="5413938"/>
            <a:ext cx="2367265" cy="42850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8B841-482A-B66E-9BDE-DB4E9C7A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2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Wellness Trends Among Students with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 (Body CS)"/>
              </a:rPr>
              <a:t>62.1% of students with children reported sleeping &lt;6 hours/night vs. 58.8% without children.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 (Body CS)"/>
              </a:rPr>
              <a:t>Students with children had slightly lower diet scores (5.69 vs. 5.75) but reported less decline in fitness (58.6% vs. 63.7%).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 (Body CS)"/>
              </a:rPr>
              <a:t>Volunteer participation was lower among parents (55.2% vs. 74.8%), likely due to time constraints.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 (Body CS)"/>
              </a:rPr>
              <a:t>More student-parents worked 30+ hours/week (17.2% vs. 11.9%).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Calibri" panose="020F0502020204030204" pitchFamily="34" charset="0"/>
                <a:cs typeface="Times New Roman (Body CS)"/>
              </a:rPr>
              <a:t>Frequent fast-food intake was lower among those with children (41.4% vs. 51.9%).</a:t>
            </a:r>
          </a:p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0BDE-4EF7-DA6A-CFFF-AD941D71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28</a:t>
            </a:fld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en-US" sz="4000" dirty="0"/>
              <a:t>Conclusions</a:t>
            </a:r>
            <a:endParaRPr lang="en-US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Calibri"/>
                <a:cs typeface="Times New Roman (Body CS)"/>
              </a:rPr>
              <a:t>Students across UNM HSC programs reported a self-perceived decline in physical fitness after entering their professional studies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Calibri"/>
                <a:cs typeface="Times New Roman (Body CS)"/>
              </a:rPr>
              <a:t>Time constraints were the most frequently cited barrier to maintaining regular exercise and healthy eating behaviors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Calibri"/>
                <a:cs typeface="Times New Roman (Body CS)"/>
              </a:rPr>
              <a:t>A significant portion of students reported low levels of weekly physical activity, often falling below recommended guidelines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Calibri"/>
                <a:cs typeface="Times New Roman (Body CS)"/>
              </a:rPr>
              <a:t>Many students expressed increased concern for nutrition, but this did not consistently result in healthier dietary patterns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Calibri"/>
                <a:cs typeface="Times New Roman (Body CS)"/>
              </a:rPr>
              <a:t>These patterns are likely contributing to elevated stress and may impair both academic performance and future patient care behaviors</a:t>
            </a: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Calibri"/>
                <a:cs typeface="Times New Roman (Body CS)"/>
              </a:rPr>
              <a:t>Institutional efforts to address time constraints and wellness barriers could support healthier student lifestyles and long-term professional development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DC947-B9C4-E562-56FF-7CF05DEC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Facility/Institution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125720" cy="4023360"/>
          </a:xfrm>
        </p:spPr>
        <p:txBody>
          <a:bodyPr/>
          <a:lstStyle/>
          <a:p>
            <a:r>
              <a:rPr dirty="0"/>
              <a:t>University of New Mexico Health Sciences Center (UNM</a:t>
            </a:r>
            <a:r>
              <a:rPr lang="en-US" dirty="0"/>
              <a:t> </a:t>
            </a:r>
            <a:r>
              <a:rPr dirty="0"/>
              <a:t>HSC)</a:t>
            </a:r>
          </a:p>
          <a:p>
            <a:r>
              <a:rPr dirty="0"/>
              <a:t>• Large academic health center</a:t>
            </a:r>
          </a:p>
          <a:p>
            <a:r>
              <a:rPr dirty="0"/>
              <a:t>• Diverse</a:t>
            </a:r>
            <a:r>
              <a:rPr lang="en-US" dirty="0"/>
              <a:t> student </a:t>
            </a:r>
            <a:r>
              <a:rPr dirty="0"/>
              <a:t>population</a:t>
            </a:r>
          </a:p>
          <a:p>
            <a:r>
              <a:rPr dirty="0"/>
              <a:t>• Multiple health professions programs</a:t>
            </a:r>
          </a:p>
          <a:p>
            <a:endParaRPr dirty="0"/>
          </a:p>
        </p:txBody>
      </p:sp>
      <p:pic>
        <p:nvPicPr>
          <p:cNvPr id="4" name="Picture 2" descr="Capital Projects">
            <a:extLst>
              <a:ext uri="{FF2B5EF4-FFF2-40B4-BE49-F238E27FC236}">
                <a16:creationId xmlns:a16="http://schemas.microsoft.com/office/drawing/2014/main" id="{9E3FC6F0-06E6-E77B-BF63-7191D9F9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008973"/>
            <a:ext cx="4937125" cy="36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64CC1-489D-5386-8E28-990A1E10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Limitations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69905BF-9E30-F0ED-AC7E-2B23CE053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51318"/>
              </p:ext>
            </p:extLst>
          </p:nvPr>
        </p:nvGraphicFramePr>
        <p:xfrm>
          <a:off x="1931165" y="2193859"/>
          <a:ext cx="8390626" cy="339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C7204E-137A-B508-E9D9-73AB98C9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Next Steps /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t>Expand study to other institutions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t>Develop structured wellness initiatives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t>Inform curriculum and support service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761E-527B-D3E4-0631-B3C4FBDA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BA44-F84D-35E0-90B5-2FB29461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Pre-Test Assessment: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87CD4-2E22-856B-026B-FD5CA61CE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According to the U.S. Department of Health and Human Services’ Physical Activity Guidelines for Americans (2nd Edition, 2018), adults should perform at least how many minutes of moderate-intensity aerobic activity per week? </a:t>
            </a:r>
          </a:p>
          <a:p>
            <a:r>
              <a:rPr lang="en-US"/>
              <a:t>A. 75 minutes</a:t>
            </a:r>
          </a:p>
          <a:p>
            <a:r>
              <a:rPr lang="en-US"/>
              <a:t>B. 150 minutes</a:t>
            </a:r>
          </a:p>
          <a:p>
            <a:r>
              <a:rPr lang="en-US"/>
              <a:t>C. 225 minutes </a:t>
            </a:r>
          </a:p>
          <a:p>
            <a:r>
              <a:rPr lang="en-US"/>
              <a:t>D. 300 minutes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D7ABFE-9D8E-7800-689C-6F39B8A0C1D2}"/>
              </a:ext>
            </a:extLst>
          </p:cNvPr>
          <p:cNvSpPr/>
          <p:nvPr/>
        </p:nvSpPr>
        <p:spPr>
          <a:xfrm>
            <a:off x="901785" y="3272738"/>
            <a:ext cx="2484737" cy="4633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941DC-6C5A-9305-1849-019C0707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8CF2D-327F-8F15-EADD-C89854BA1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49ED-26B6-10D2-572A-F0A257BA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Pre-Test Assessment: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A090-D635-4EC0-61F8-55AC0C51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national sleep guidelines state that, to support optimal cognitive performance, mood, and long-term health, adults should aim for a minimum of how many hours of sleep each night?</a:t>
            </a:r>
            <a:br>
              <a:rPr lang="en-US"/>
            </a:br>
            <a:endParaRPr lang="en-US"/>
          </a:p>
          <a:p>
            <a:r>
              <a:rPr lang="en-US"/>
              <a:t>A. 5 hours</a:t>
            </a:r>
          </a:p>
          <a:p>
            <a:r>
              <a:rPr lang="en-US"/>
              <a:t>B. 6 hours</a:t>
            </a:r>
          </a:p>
          <a:p>
            <a:r>
              <a:rPr lang="en-US"/>
              <a:t>C. 7 hours</a:t>
            </a:r>
          </a:p>
          <a:p>
            <a:r>
              <a:rPr lang="en-US"/>
              <a:t>D. 10 hours</a:t>
            </a:r>
          </a:p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9E003-C217-3CCF-D3AC-2AB608D81CF8}"/>
              </a:ext>
            </a:extLst>
          </p:cNvPr>
          <p:cNvSpPr/>
          <p:nvPr/>
        </p:nvSpPr>
        <p:spPr>
          <a:xfrm>
            <a:off x="1101810" y="3987113"/>
            <a:ext cx="1589387" cy="4633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201FC-568B-B3A3-09A2-BC8AF7BF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7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D776-67B8-FA00-89C9-DD27C2F87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B6-AFD2-39FA-26BB-E3D9AAEC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Pre-Test Assessment: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1635-3F17-DDC3-A1FA-E46C806A6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Research shows that health-professional students who maintain healthier personal habits are more likely, once they become clinicians, to:</a:t>
            </a:r>
          </a:p>
          <a:p>
            <a:r>
              <a:rPr lang="en-US"/>
              <a:t>A. Order additional diagnostic tests for preventive screening</a:t>
            </a:r>
          </a:p>
          <a:p>
            <a:r>
              <a:rPr lang="en-US"/>
              <a:t>B. Counsel patients on those same healthy behaviors</a:t>
            </a:r>
          </a:p>
          <a:p>
            <a:r>
              <a:rPr lang="en-US"/>
              <a:t>C. Shorten follow-up appointments to save time</a:t>
            </a:r>
          </a:p>
          <a:p>
            <a:r>
              <a:rPr lang="en-US"/>
              <a:t>D. Say little about lifestyle, assuming patients already understand healthy choices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39FEE3-0CBD-748D-A721-E197A4F7856B}"/>
              </a:ext>
            </a:extLst>
          </p:cNvPr>
          <p:cNvSpPr/>
          <p:nvPr/>
        </p:nvSpPr>
        <p:spPr>
          <a:xfrm>
            <a:off x="930360" y="2967938"/>
            <a:ext cx="6713837" cy="4633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6E1EC-883B-8F1E-89A5-6976D5DB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5023B-6440-AF12-32B1-985120E18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9187-FB30-6988-8803-37CE8F14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References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CFF45-9580-7291-14CB-12ACC947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81510"/>
          </a:xfrm>
        </p:spPr>
        <p:txBody>
          <a:bodyPr vert="horz" lIns="0" tIns="45720" rIns="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Nguyen MD, Stocks AM, </a:t>
            </a:r>
            <a:r>
              <a:rPr lang="en-US" sz="1050" err="1">
                <a:ea typeface="+mn-lt"/>
                <a:cs typeface="+mn-lt"/>
              </a:rPr>
              <a:t>Anksorus</a:t>
            </a:r>
            <a:r>
              <a:rPr lang="en-US" sz="1050" dirty="0">
                <a:ea typeface="+mn-lt"/>
                <a:cs typeface="+mn-lt"/>
              </a:rPr>
              <a:t> HN, Harris SC. Assessing the mental health, physical health, and well-being of doctor of pharmacy students. Curr Pharm Teach Learn. 2023;15(2):170-177. doi:10.1016/j.cptl.2023.02.023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Howie EK, Cannady N, Messias EL, McNatt A, Walter CS. Associations between physical activity, sleep, and self-reported health with burnout of medical students, faculty and staff in an academic health center. Sport Sci Health. 2022;18(4):1311-1319. doi:10.1007/s11332-022-00902-7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Zuhair HMU, Fatima K, Hussain U, Ayub A. Assessment of eating habits, lifestyle and physical activity among medical and dental students of Faisalabad Medical University. Pak J Med Sci. 2024;40(3Part-II):473-476. doi:10.12669/pjms.40.3.7323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Howe M, Leidel A, Krishnan SM, Weber A, </a:t>
            </a:r>
            <a:r>
              <a:rPr lang="en-US" sz="1050" err="1">
                <a:ea typeface="+mn-lt"/>
                <a:cs typeface="+mn-lt"/>
              </a:rPr>
              <a:t>Rubenfire</a:t>
            </a:r>
            <a:r>
              <a:rPr lang="en-US" sz="1050" dirty="0">
                <a:ea typeface="+mn-lt"/>
                <a:cs typeface="+mn-lt"/>
              </a:rPr>
              <a:t> M, Jackson EA. Patient-related diet and exercise counseling: do providers' own lifestyle habits matter? Prev </a:t>
            </a:r>
            <a:r>
              <a:rPr lang="en-US" sz="1050" err="1">
                <a:ea typeface="+mn-lt"/>
                <a:cs typeface="+mn-lt"/>
              </a:rPr>
              <a:t>Cardiol</a:t>
            </a:r>
            <a:r>
              <a:rPr lang="en-US" sz="1050" dirty="0">
                <a:ea typeface="+mn-lt"/>
                <a:cs typeface="+mn-lt"/>
              </a:rPr>
              <a:t>. 2010;13(4):180-185. doi:10.1111/j.1751-7141.2010.00079.x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Bergeron N, Al-</a:t>
            </a:r>
            <a:r>
              <a:rPr lang="en-US" sz="1050" err="1">
                <a:ea typeface="+mn-lt"/>
                <a:cs typeface="+mn-lt"/>
              </a:rPr>
              <a:t>Saiegh</a:t>
            </a:r>
            <a:r>
              <a:rPr lang="en-US" sz="1050" dirty="0">
                <a:ea typeface="+mn-lt"/>
                <a:cs typeface="+mn-lt"/>
              </a:rPr>
              <a:t> S, Ip EJ. An Analysis of California Pharmacy and Medical Students' Dietary and Lifestyle Practices. Am J Pharm Educ. 2017;81(8):5956. doi:10.5688/ajpe5956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Fischbein R, </a:t>
            </a:r>
            <a:r>
              <a:rPr lang="en-US" sz="1050" err="1">
                <a:ea typeface="+mn-lt"/>
                <a:cs typeface="+mn-lt"/>
              </a:rPr>
              <a:t>Bonfine</a:t>
            </a:r>
            <a:r>
              <a:rPr lang="en-US" sz="1050" dirty="0">
                <a:ea typeface="+mn-lt"/>
                <a:cs typeface="+mn-lt"/>
              </a:rPr>
              <a:t> N. Pharmacy and Medical Students' Mental Health Symptoms, Experiences, Attitudes and Help-Seeking Behaviors. Am J Pharm Educ. 2019;83(10):7558. doi:10.5688/ajpe7558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Marshall LL, Allison A, Nykamp D, Lanke S. Perceived stress and quality of life among doctor of pharmacy students. Am J Pharm Educ. 2008;72(6):137. doi:10.5688/aj7206137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ea typeface="+mn-lt"/>
                <a:cs typeface="+mn-lt"/>
              </a:rPr>
              <a:t>Koon K, Wettergreen S, Hemstreet BA, Fink RM. Identification of Social Determinants of Education Among Pharmacy Students: Results From a Single-Institution Survey. Am J Pharm Educ. 2024;88(5):100691. doi:10.1016/j.ajpe.2024.100691 </a:t>
            </a:r>
            <a:endParaRPr lang="en-US" sz="105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solidFill>
                  <a:srgbClr val="212121"/>
                </a:solidFill>
                <a:ea typeface="+mn-lt"/>
                <a:cs typeface="+mn-lt"/>
              </a:rPr>
              <a:t>Piercy KL, Troiano RP, Ballard RM, et al. The Physical Activity Guidelines for Americans. </a:t>
            </a:r>
            <a:r>
              <a:rPr lang="en-US" sz="1050" i="1" dirty="0">
                <a:solidFill>
                  <a:srgbClr val="212121"/>
                </a:solidFill>
                <a:ea typeface="+mn-lt"/>
                <a:cs typeface="+mn-lt"/>
              </a:rPr>
              <a:t>JAMA</a:t>
            </a:r>
            <a:r>
              <a:rPr lang="en-US" sz="1050" dirty="0">
                <a:solidFill>
                  <a:srgbClr val="212121"/>
                </a:solidFill>
                <a:ea typeface="+mn-lt"/>
                <a:cs typeface="+mn-lt"/>
              </a:rPr>
              <a:t>. 2018;320(19):2020-2028. doi:10.1001/jama.2018.14854</a:t>
            </a:r>
            <a:endParaRPr lang="en-US" sz="1050">
              <a:solidFill>
                <a:srgbClr val="212121"/>
              </a:solidFill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050" dirty="0">
                <a:solidFill>
                  <a:srgbClr val="1B1B1B"/>
                </a:solidFill>
                <a:ea typeface="+mn-lt"/>
                <a:cs typeface="+mn-lt"/>
              </a:rPr>
              <a:t>Watson NF, Badr MS, Belenky G, et al. Recommended Amount of Sleep for a Healthy Adult: A Joint Consensus Statement of the American Academy of Sleep Medicine and Sleep Research Society. </a:t>
            </a:r>
            <a:r>
              <a:rPr lang="en-US" sz="1050" i="1" dirty="0">
                <a:solidFill>
                  <a:srgbClr val="1B1B1B"/>
                </a:solidFill>
                <a:ea typeface="+mn-lt"/>
                <a:cs typeface="+mn-lt"/>
              </a:rPr>
              <a:t>Sleep</a:t>
            </a:r>
            <a:r>
              <a:rPr lang="en-US" sz="1050" dirty="0">
                <a:solidFill>
                  <a:srgbClr val="1B1B1B"/>
                </a:solidFill>
                <a:ea typeface="+mn-lt"/>
                <a:cs typeface="+mn-lt"/>
              </a:rPr>
              <a:t>. 2015;38(6):843-844. Published 2015 Jun 1. doi:10.5665/sleep.4716</a:t>
            </a:r>
            <a:endParaRPr lang="en-US" sz="1100" dirty="0">
              <a:solidFill>
                <a:srgbClr val="212121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0F185-3E6F-21BB-05A2-6BAA0664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4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dirty="0"/>
              <a:t>Questions</a:t>
            </a:r>
            <a:r>
              <a:rPr lang="en-US" sz="4000" dirty="0"/>
              <a:t>?</a:t>
            </a:r>
            <a:endParaRPr lang="en-US" sz="44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Contact: </a:t>
            </a:r>
          </a:p>
          <a:p>
            <a:pPr algn="ctr"/>
            <a:r>
              <a:rPr lang="en-US" sz="2000"/>
              <a:t>Jared Rocco, PharmD </a:t>
            </a:r>
          </a:p>
          <a:p>
            <a:pPr algn="ctr"/>
            <a:r>
              <a:rPr lang="en-US" sz="2000"/>
              <a:t>PGY2 Ambulatory Care Pharmacy Resident</a:t>
            </a:r>
          </a:p>
          <a:p>
            <a:pPr algn="ctr"/>
            <a:r>
              <a:rPr lang="en-US" sz="2000"/>
              <a:t>University of New Mexico College of Pharmacy</a:t>
            </a:r>
            <a:endParaRPr lang="en-US">
              <a:hlinkClick r:id="rId3"/>
            </a:endParaRPr>
          </a:p>
          <a:p>
            <a:pPr algn="ctr"/>
            <a:r>
              <a:rPr lang="en-US">
                <a:hlinkClick r:id="rId3"/>
              </a:rPr>
              <a:t>jmrocco@salud.unm.edu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83718-158A-D21D-09E4-86B71C7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3DAE-2ADC-1B96-5B3A-E86FDB50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Fitness Change by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4988E-C2E1-9635-8416-CE0D47B0E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71" y="1876963"/>
            <a:ext cx="7772400" cy="44476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F42EF-4BE6-D367-349D-F97F2AA9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3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Barriers to Physical Activity</a:t>
            </a:r>
          </a:p>
        </p:txBody>
      </p:sp>
      <p:pic>
        <p:nvPicPr>
          <p:cNvPr id="4" name="Picture 3" descr="Top_Barriers_to_Physical_Activity_NoLabel_232.png">
            <a:extLst>
              <a:ext uri="{FF2B5EF4-FFF2-40B4-BE49-F238E27FC236}">
                <a16:creationId xmlns:a16="http://schemas.microsoft.com/office/drawing/2014/main" id="{D2802D4D-AFF2-E2E8-26F3-B3F3C918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337" y="1790113"/>
            <a:ext cx="6477168" cy="45340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A3942-567D-C949-CC07-E61CA39D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38</a:t>
            </a:fld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93987A9-E74F-0AF6-7D38-9936D04C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BDF4-36ED-C47B-F871-0C0E5FE7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Fitness Change by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3EE34-CB49-CAD1-7746-D4AC23D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71" y="1876963"/>
            <a:ext cx="7772400" cy="44476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3815F-7DCF-9FA0-6282-ABE2D973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00C0-03EA-C26F-44DB-CBE71931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Pre-Test Assessment: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503B-F5D4-D15A-FA73-7839769F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According to the U.S. Department of Health and Human Services’ Physical Activity Guidelines for Americans (2nd Edition, 2018), adults should perform at least how many minutes of moderate-intensity aerobic activity per week? </a:t>
            </a:r>
          </a:p>
          <a:p>
            <a:r>
              <a:rPr lang="en-US"/>
              <a:t>A. 75 minutes</a:t>
            </a:r>
          </a:p>
          <a:p>
            <a:r>
              <a:rPr lang="en-US"/>
              <a:t>B. 150 minutes</a:t>
            </a:r>
          </a:p>
          <a:p>
            <a:r>
              <a:rPr lang="en-US"/>
              <a:t>C. 225 minutes </a:t>
            </a:r>
          </a:p>
          <a:p>
            <a:r>
              <a:rPr lang="en-US"/>
              <a:t>D. 300 minutes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C764-10EE-9CDD-AF80-0E869315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0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86E1A3-9F08-8AD3-0AE2-DE8FF9EC4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59DD-0D3E-5CCE-A70A-72DA84B9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Exercise by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0BA33-697D-77CF-8DA7-637ED86D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85" y="1775460"/>
            <a:ext cx="7786229" cy="44856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A6D41-BCD4-19D9-02A8-DEBA0140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0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DBA8-D037-CA72-5619-48E3EA87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Activity Levels by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BDEF3-93EE-ADFC-BF61-F175C29A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1841501"/>
            <a:ext cx="7772400" cy="44776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ACF725-333F-2EBD-DED3-6E4BCDA6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23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BB9982-BCFF-6474-E3E8-EA34A696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45B8-AB38-4547-F9E0-78606939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Diet by Program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F1B0F-327B-BDB9-9AE1-D3FB05D89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38960"/>
            <a:ext cx="7772400" cy="44388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DA4403-4AC9-1BB6-727F-2E7D1615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2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3EEF0-63D4-4D2F-EE0D-B03FEB30D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B7EB-E0CD-DE9C-4863-7DEE9C90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Diet Change by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81801-4044-62CD-505C-5D96D68EF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948" y="1874774"/>
            <a:ext cx="7772400" cy="44426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7E84D-D1FD-12D4-DF2B-BDCAD4BF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0D8B-A0B5-9B87-7118-C97110B3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E682-BF77-CAA9-42D5-14CAAC50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Pre-Test Assessment: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76B1-4F88-2439-7792-AE0F47CF7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national sleep guidelines state that, to support optimal cognitive performance, mood, and long-term health, adults should aim for a minimum of how many hours of sleep each night?</a:t>
            </a:r>
            <a:br>
              <a:rPr lang="en-US"/>
            </a:br>
            <a:endParaRPr lang="en-US"/>
          </a:p>
          <a:p>
            <a:r>
              <a:rPr lang="en-US"/>
              <a:t>A. 5 hours</a:t>
            </a:r>
          </a:p>
          <a:p>
            <a:r>
              <a:rPr lang="en-US"/>
              <a:t>B. 6 hours</a:t>
            </a:r>
          </a:p>
          <a:p>
            <a:r>
              <a:rPr lang="en-US"/>
              <a:t>C. 7 hours</a:t>
            </a:r>
          </a:p>
          <a:p>
            <a:r>
              <a:rPr lang="en-US"/>
              <a:t>D. 10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D26E3-D0BC-743D-A440-70AB8C1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56AD0-D76C-B702-D36C-1BCAC3A15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30DF-3196-830D-54D1-8B0FEB92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Pre-Test Assessment: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43AD-FE11-D878-2A3F-9C8FF7CA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Research shows that health-professional students who maintain healthier personal habits are more likely, once they become clinicians, to:</a:t>
            </a:r>
          </a:p>
          <a:p>
            <a:r>
              <a:rPr lang="en-US"/>
              <a:t>A. Order additional diagnostic tests for preventive screening</a:t>
            </a:r>
          </a:p>
          <a:p>
            <a:r>
              <a:rPr lang="en-US"/>
              <a:t>B. Counsel patients on those same healthy behaviors</a:t>
            </a:r>
          </a:p>
          <a:p>
            <a:r>
              <a:rPr lang="en-US"/>
              <a:t>C. Shorten follow-up appointments to save time</a:t>
            </a:r>
          </a:p>
          <a:p>
            <a:r>
              <a:rPr lang="en-US"/>
              <a:t>D. Say little about lifestyle, assuming patients already understand healthy choices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26605-D24B-1061-E70F-00727460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Studies evaluating the impact of rigorous academic and clinical demands on health-professional</a:t>
            </a:r>
            <a:r>
              <a:rPr lang="en-US"/>
              <a:t> students</a:t>
            </a:r>
            <a:r>
              <a:rPr lang="en-US">
                <a:effectLst/>
              </a:rPr>
              <a:t> have shown significant increases in stress and burnout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Many</a:t>
            </a:r>
            <a:r>
              <a:rPr lang="en-US"/>
              <a:t> students</a:t>
            </a:r>
            <a:r>
              <a:rPr lang="en-US">
                <a:effectLst/>
              </a:rPr>
              <a:t> fail to meet recommended guidelines for physical activity, sleep duration, and balanced nutrition, undermining resilience and academic performance</a:t>
            </a:r>
            <a:endParaRPr lang="en-US">
              <a:effectLst/>
              <a:cs typeface="Arial"/>
            </a:endParaRP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Poor lifestyle behaviors in pharmacy and medical students are associated with higher rates of anxiety, depression, and reduced quality of life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Research examining personal health behaviors and professional practice has shown that students who engage in regular exercise, adequate sleep, and healthy eating counsel patients more confidently on lifestyle modification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No prior research has systematically compared physical activity, sleep, nutrition, and mental well-being across multiple health-profession programs.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079EA-9F35-8EA3-B65A-2627B12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3700FCC-C7DA-BDC1-F7E4-25AA252C8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40138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3835F3A-8769-5D00-F59E-7AEA297D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Research Methodology</a:t>
            </a:r>
            <a:endParaRPr lang="en-US" sz="44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Design:</a:t>
            </a:r>
            <a:r>
              <a:rPr lang="en-US" dirty="0"/>
              <a:t> Descriptive, observational, cross-sectional electronic survey ​</a:t>
            </a:r>
          </a:p>
          <a:p>
            <a:pPr>
              <a:buNone/>
            </a:pPr>
            <a:r>
              <a:rPr lang="en-US" b="1" dirty="0"/>
              <a:t>Population:</a:t>
            </a:r>
            <a:r>
              <a:rPr lang="en-US" dirty="0"/>
              <a:t> Spring 2025 students in Medicine, Pharmacy, Nursing, Advanced Nursing, Nurse Practitioner, Physician Assistant, Physical Therapy, Occupational Therapy, Dental Hygiene ​</a:t>
            </a:r>
          </a:p>
          <a:p>
            <a:pPr>
              <a:buNone/>
            </a:pPr>
            <a:r>
              <a:rPr lang="en-US" b="1" dirty="0"/>
              <a:t>Data Collection: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Online </a:t>
            </a:r>
            <a:r>
              <a:rPr lang="en-US" sz="2000" dirty="0" err="1"/>
              <a:t>REDCap</a:t>
            </a:r>
            <a:r>
              <a:rPr lang="en-US" sz="2000" dirty="0"/>
              <a:t> survey assessing physical activity, sleep, nutrition, mental health, overall well-being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Two-wave email distribution with reminder at 2 weeks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In-person recruitment with snack incentive ​</a:t>
            </a:r>
          </a:p>
          <a:p>
            <a:pPr>
              <a:buNone/>
            </a:pPr>
            <a:r>
              <a:rPr lang="en-US" b="1" dirty="0"/>
              <a:t>Confidentiality: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identifiers collected; data stored de-identified on secure HSC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21803-E603-262D-928B-69BE9937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2053</Words>
  <Application>Microsoft Macintosh PowerPoint</Application>
  <PresentationFormat>Widescreen</PresentationFormat>
  <Paragraphs>267</Paragraphs>
  <Slides>43</Slides>
  <Notes>26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Aptos</vt:lpstr>
      <vt:lpstr>Arial</vt:lpstr>
      <vt:lpstr>Calibri</vt:lpstr>
      <vt:lpstr>Retrospect</vt:lpstr>
      <vt:lpstr>Evaluating Health Professional Students’ Attitudes and Practices Regarding Physical Activity, Sleep, and Nutrition </vt:lpstr>
      <vt:lpstr>Disclosure Statement</vt:lpstr>
      <vt:lpstr>Facility/Institution</vt:lpstr>
      <vt:lpstr>Pre-Test Assessment: Question 1</vt:lpstr>
      <vt:lpstr>Pre-Test Assessment: Question 2</vt:lpstr>
      <vt:lpstr>Pre-Test Assessment: Question 3</vt:lpstr>
      <vt:lpstr>Background</vt:lpstr>
      <vt:lpstr>Objectives</vt:lpstr>
      <vt:lpstr>Research Methodology</vt:lpstr>
      <vt:lpstr>Research Methodology</vt:lpstr>
      <vt:lpstr>Student Participant Demographics</vt:lpstr>
      <vt:lpstr>PowerPoint Presentation</vt:lpstr>
      <vt:lpstr>Parental Demographics</vt:lpstr>
      <vt:lpstr>Participant Distribution by HSC Program</vt:lpstr>
      <vt:lpstr>Change in Physical Fitness Since Program Start</vt:lpstr>
      <vt:lpstr>Changes in Physical Fitness Levels Among Students in Pharmacy vs. Other HSC Programs</vt:lpstr>
      <vt:lpstr> Barriers to Physical Activity</vt:lpstr>
      <vt:lpstr>Barriers to Maintaining Physical Activity Among Students in Pharmacy vs. Other HSC Programs</vt:lpstr>
      <vt:lpstr>Weekly Physical Activity Levels</vt:lpstr>
      <vt:lpstr>Self-Reported Weekly Minutes of Physical Activity Among Students in Pharmacy vs. Other HSC Programs</vt:lpstr>
      <vt:lpstr>Barriers to Maintaining a Healthy Diet</vt:lpstr>
      <vt:lpstr>Barriers to Maintaining a Healthy Diet Among Students in Pharmacy vs. Other HSC Programs </vt:lpstr>
      <vt:lpstr>Diet Change by Program Among Students in Pharmacy vs. Other HSC Programs </vt:lpstr>
      <vt:lpstr>Changes in Sleep Patterns Among Students in Pharmacy vs. Other HSC Programs</vt:lpstr>
      <vt:lpstr>Average Sleep Duration Among Students in Pharmacy vs. Other HSC Programs</vt:lpstr>
      <vt:lpstr>Hours Worked per Week Among Students in Pharmacy vs. Other HSC Programs</vt:lpstr>
      <vt:lpstr>Primary Care Access in the Last 12 Months Among Students in Pharmacy vs. Other HSC Programs</vt:lpstr>
      <vt:lpstr>Wellness Trends Among Students with Children</vt:lpstr>
      <vt:lpstr>Conclusions</vt:lpstr>
      <vt:lpstr>Limitations</vt:lpstr>
      <vt:lpstr>Next Steps / Future Directions</vt:lpstr>
      <vt:lpstr>Pre-Test Assessment: Question 1</vt:lpstr>
      <vt:lpstr>Pre-Test Assessment: Question 2</vt:lpstr>
      <vt:lpstr>Pre-Test Assessment: Question 3</vt:lpstr>
      <vt:lpstr>References </vt:lpstr>
      <vt:lpstr>Questions?</vt:lpstr>
      <vt:lpstr>Fitness Change by Program</vt:lpstr>
      <vt:lpstr> Barriers to Physical Activity</vt:lpstr>
      <vt:lpstr>Fitness Change by Program</vt:lpstr>
      <vt:lpstr>Barriers to Exercise by Program</vt:lpstr>
      <vt:lpstr>Physical Activity Levels by Program</vt:lpstr>
      <vt:lpstr>Barriers to Diet by Program</vt:lpstr>
      <vt:lpstr>Diet Change by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Gregory Rule</dc:creator>
  <cp:lastModifiedBy>Jared M Rocco</cp:lastModifiedBy>
  <cp:revision>290</cp:revision>
  <dcterms:created xsi:type="dcterms:W3CDTF">2017-06-25T02:05:31Z</dcterms:created>
  <dcterms:modified xsi:type="dcterms:W3CDTF">2025-05-02T04:25:50Z</dcterms:modified>
</cp:coreProperties>
</file>