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handoutMasterIdLst>
    <p:handoutMasterId r:id="rId33"/>
  </p:handoutMasterIdLst>
  <p:sldIdLst>
    <p:sldId id="291" r:id="rId2"/>
    <p:sldId id="293" r:id="rId3"/>
    <p:sldId id="294" r:id="rId4"/>
    <p:sldId id="295" r:id="rId5"/>
    <p:sldId id="309" r:id="rId6"/>
    <p:sldId id="310" r:id="rId7"/>
    <p:sldId id="314" r:id="rId8"/>
    <p:sldId id="287" r:id="rId9"/>
    <p:sldId id="288" r:id="rId10"/>
    <p:sldId id="289" r:id="rId11"/>
    <p:sldId id="316" r:id="rId12"/>
    <p:sldId id="322" r:id="rId13"/>
    <p:sldId id="300" r:id="rId14"/>
    <p:sldId id="312" r:id="rId15"/>
    <p:sldId id="313" r:id="rId16"/>
    <p:sldId id="259" r:id="rId17"/>
    <p:sldId id="270" r:id="rId18"/>
    <p:sldId id="271" r:id="rId19"/>
    <p:sldId id="284" r:id="rId20"/>
    <p:sldId id="285" r:id="rId21"/>
    <p:sldId id="274" r:id="rId22"/>
    <p:sldId id="275" r:id="rId23"/>
    <p:sldId id="279" r:id="rId24"/>
    <p:sldId id="281" r:id="rId25"/>
    <p:sldId id="325" r:id="rId26"/>
    <p:sldId id="328" r:id="rId27"/>
    <p:sldId id="330" r:id="rId28"/>
    <p:sldId id="308" r:id="rId29"/>
    <p:sldId id="306" r:id="rId30"/>
    <p:sldId id="317" r:id="rId31"/>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b="1"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b="1"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b="1"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b="1" kern="1200">
        <a:solidFill>
          <a:schemeClr val="tx1"/>
        </a:solidFill>
        <a:latin typeface="Garamond" pitchFamily="18" charset="0"/>
        <a:ea typeface="+mn-ea"/>
        <a:cs typeface="+mn-cs"/>
      </a:defRPr>
    </a:lvl5pPr>
    <a:lvl6pPr marL="2286000" algn="l" defTabSz="914400" rtl="0" eaLnBrk="1" latinLnBrk="0" hangingPunct="1">
      <a:defRPr b="1" kern="1200">
        <a:solidFill>
          <a:schemeClr val="tx1"/>
        </a:solidFill>
        <a:latin typeface="Garamond" pitchFamily="18" charset="0"/>
        <a:ea typeface="+mn-ea"/>
        <a:cs typeface="+mn-cs"/>
      </a:defRPr>
    </a:lvl6pPr>
    <a:lvl7pPr marL="2743200" algn="l" defTabSz="914400" rtl="0" eaLnBrk="1" latinLnBrk="0" hangingPunct="1">
      <a:defRPr b="1" kern="1200">
        <a:solidFill>
          <a:schemeClr val="tx1"/>
        </a:solidFill>
        <a:latin typeface="Garamond" pitchFamily="18" charset="0"/>
        <a:ea typeface="+mn-ea"/>
        <a:cs typeface="+mn-cs"/>
      </a:defRPr>
    </a:lvl7pPr>
    <a:lvl8pPr marL="3200400" algn="l" defTabSz="914400" rtl="0" eaLnBrk="1" latinLnBrk="0" hangingPunct="1">
      <a:defRPr b="1" kern="1200">
        <a:solidFill>
          <a:schemeClr val="tx1"/>
        </a:solidFill>
        <a:latin typeface="Garamond" pitchFamily="18" charset="0"/>
        <a:ea typeface="+mn-ea"/>
        <a:cs typeface="+mn-cs"/>
      </a:defRPr>
    </a:lvl8pPr>
    <a:lvl9pPr marL="3657600" algn="l" defTabSz="914400" rtl="0" eaLnBrk="1" latinLnBrk="0" hangingPunct="1">
      <a:defRPr b="1"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0000"/>
    <a:srgbClr val="6E0812"/>
    <a:srgbClr val="FFCC00"/>
    <a:srgbClr val="FFFFFF"/>
    <a:srgbClr val="979C30"/>
    <a:srgbClr val="FF66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85210" autoAdjust="0"/>
  </p:normalViewPr>
  <p:slideViewPr>
    <p:cSldViewPr>
      <p:cViewPr>
        <p:scale>
          <a:sx n="68" d="100"/>
          <a:sy n="68" d="100"/>
        </p:scale>
        <p:origin x="-11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20070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20070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20070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a:latin typeface="Arial" pitchFamily="34" charset="0"/>
              </a:defRPr>
            </a:lvl1pPr>
          </a:lstStyle>
          <a:p>
            <a:pPr>
              <a:defRPr/>
            </a:pPr>
            <a:fld id="{30EB2521-81F1-4FE9-BF93-CF8D200AE2D2}" type="slidenum">
              <a:rPr lang="en-US"/>
              <a:pPr>
                <a:defRPr/>
              </a:pPr>
              <a:t>‹#›</a:t>
            </a:fld>
            <a:endParaRPr lang="en-US"/>
          </a:p>
        </p:txBody>
      </p:sp>
    </p:spTree>
    <p:extLst>
      <p:ext uri="{BB962C8B-B14F-4D97-AF65-F5344CB8AC3E}">
        <p14:creationId xmlns:p14="http://schemas.microsoft.com/office/powerpoint/2010/main" val="309832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a:latin typeface="Arial" pitchFamily="34" charset="0"/>
              </a:defRPr>
            </a:lvl1pPr>
          </a:lstStyle>
          <a:p>
            <a:pPr>
              <a:defRPr/>
            </a:pPr>
            <a:fld id="{B4566F6F-0123-4809-914B-ABA20DA75249}" type="slidenum">
              <a:rPr lang="en-US"/>
              <a:pPr>
                <a:defRPr/>
              </a:pPr>
              <a:t>‹#›</a:t>
            </a:fld>
            <a:endParaRPr lang="en-US"/>
          </a:p>
        </p:txBody>
      </p:sp>
    </p:spTree>
    <p:extLst>
      <p:ext uri="{BB962C8B-B14F-4D97-AF65-F5344CB8AC3E}">
        <p14:creationId xmlns:p14="http://schemas.microsoft.com/office/powerpoint/2010/main" val="683005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43A20262-1438-45DB-82B1-F2B21F795D16}" type="slidenum">
              <a:rPr lang="en-US" b="0" smtClean="0">
                <a:latin typeface="Times New Roman" pitchFamily="18" charset="0"/>
              </a:rPr>
              <a:pPr/>
              <a:t>2</a:t>
            </a:fld>
            <a:endParaRPr lang="en-US" b="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FFCCA414-11A2-4B6D-9DF8-5EE21E0C2BF5}" type="slidenum">
              <a:rPr lang="en-US" b="0" smtClean="0">
                <a:latin typeface="Arial" pitchFamily="34" charset="0"/>
              </a:rPr>
              <a:pPr/>
              <a:t>21</a:t>
            </a:fld>
            <a:endParaRPr lang="en-US" b="0" smtClean="0">
              <a:latin typeface="Arial" pitchFamily="34" charset="0"/>
            </a:endParaRPr>
          </a:p>
        </p:txBody>
      </p:sp>
      <p:sp>
        <p:nvSpPr>
          <p:cNvPr id="44035" name="Rectangle 2"/>
          <p:cNvSpPr>
            <a:spLocks noGrp="1" noRot="1" noChangeAspect="1" noChangeArrowheads="1" noTextEdit="1"/>
          </p:cNvSpPr>
          <p:nvPr>
            <p:ph type="sldImg"/>
          </p:nvPr>
        </p:nvSpPr>
        <p:spPr>
          <a:xfrm>
            <a:off x="1258888" y="720725"/>
            <a:ext cx="4800600" cy="3600450"/>
          </a:xfrm>
          <a:ln/>
        </p:spPr>
      </p:sp>
      <p:sp>
        <p:nvSpPr>
          <p:cNvPr id="44036"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4995C56D-065E-4F2D-A9C6-947D999A700C}" type="slidenum">
              <a:rPr lang="en-US" b="0" smtClean="0">
                <a:latin typeface="Arial" pitchFamily="34" charset="0"/>
              </a:rPr>
              <a:pPr/>
              <a:t>22</a:t>
            </a:fld>
            <a:endParaRPr lang="en-US" b="0" smtClean="0">
              <a:latin typeface="Arial" pitchFamily="34" charset="0"/>
            </a:endParaRPr>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630E5BF2-188D-4852-9705-29720121E16A}" type="slidenum">
              <a:rPr lang="en-US" b="0" smtClean="0">
                <a:latin typeface="Arial" pitchFamily="34" charset="0"/>
              </a:rPr>
              <a:pPr/>
              <a:t>23</a:t>
            </a:fld>
            <a:endParaRPr lang="en-US" b="0" smtClean="0">
              <a:latin typeface="Arial" pitchFamily="34" charset="0"/>
            </a:endParaRPr>
          </a:p>
        </p:txBody>
      </p:sp>
      <p:sp>
        <p:nvSpPr>
          <p:cNvPr id="46083" name="Rectangle 2"/>
          <p:cNvSpPr>
            <a:spLocks noGrp="1" noRot="1" noChangeAspect="1" noChangeArrowheads="1" noTextEdit="1"/>
          </p:cNvSpPr>
          <p:nvPr>
            <p:ph type="sldImg"/>
          </p:nvPr>
        </p:nvSpPr>
        <p:spPr>
          <a:xfrm>
            <a:off x="1258888" y="720725"/>
            <a:ext cx="4800600" cy="3600450"/>
          </a:xfrm>
          <a:ln/>
        </p:spPr>
      </p:sp>
      <p:sp>
        <p:nvSpPr>
          <p:cNvPr id="46084"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A13887C9-57FE-492F-BAC2-E098E68EA6D3}" type="slidenum">
              <a:rPr lang="en-US" b="0" smtClean="0">
                <a:latin typeface="Arial" pitchFamily="34" charset="0"/>
              </a:rPr>
              <a:pPr/>
              <a:t>24</a:t>
            </a:fld>
            <a:endParaRPr lang="en-US" b="0" smtClean="0">
              <a:latin typeface="Arial" pitchFamily="34" charset="0"/>
            </a:endParaRPr>
          </a:p>
        </p:txBody>
      </p:sp>
      <p:sp>
        <p:nvSpPr>
          <p:cNvPr id="47107" name="Rectangle 2"/>
          <p:cNvSpPr>
            <a:spLocks noGrp="1" noRot="1" noChangeAspect="1" noChangeArrowheads="1" noTextEdit="1"/>
          </p:cNvSpPr>
          <p:nvPr>
            <p:ph type="sldImg"/>
          </p:nvPr>
        </p:nvSpPr>
        <p:spPr>
          <a:xfrm>
            <a:off x="1258888" y="720725"/>
            <a:ext cx="4800600" cy="3600450"/>
          </a:xfrm>
          <a:ln/>
        </p:spPr>
      </p:sp>
      <p:sp>
        <p:nvSpPr>
          <p:cNvPr id="47108"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Participatory Development of Research Questions/Research Design</a:t>
            </a:r>
          </a:p>
          <a:p>
            <a:pPr>
              <a:defRPr/>
            </a:pPr>
            <a:r>
              <a:rPr lang="en-US" dirty="0" smtClean="0"/>
              <a:t>Where do questions come from: community or academy or both?</a:t>
            </a:r>
          </a:p>
          <a:p>
            <a:pPr>
              <a:defRPr/>
            </a:pPr>
            <a:r>
              <a:rPr lang="en-US" dirty="0" smtClean="0"/>
              <a:t>Continual participation throughout which informs and changes intervention?</a:t>
            </a:r>
          </a:p>
          <a:p>
            <a:pPr>
              <a:defRPr/>
            </a:pPr>
            <a:endParaRPr lang="en-US" dirty="0" smtClean="0"/>
          </a:p>
          <a:p>
            <a:pPr>
              <a:defRPr/>
            </a:pPr>
            <a:r>
              <a:rPr lang="en-US" b="1" dirty="0" smtClean="0"/>
              <a:t>Participatory Data Collection</a:t>
            </a:r>
          </a:p>
          <a:p>
            <a:pPr>
              <a:defRPr/>
            </a:pPr>
            <a:r>
              <a:rPr lang="en-US" dirty="0" smtClean="0"/>
              <a:t>Participatory Process that is most used</a:t>
            </a:r>
          </a:p>
          <a:p>
            <a:pPr>
              <a:defRPr/>
            </a:pPr>
            <a:r>
              <a:rPr lang="en-US" dirty="0" smtClean="0"/>
              <a:t>Train community interviewers, survey data collectors, focus group facilitators</a:t>
            </a:r>
          </a:p>
          <a:p>
            <a:pPr>
              <a:defRPr/>
            </a:pPr>
            <a:r>
              <a:rPr lang="en-US" dirty="0" smtClean="0"/>
              <a:t>Job opportunities for community</a:t>
            </a:r>
          </a:p>
          <a:p>
            <a:pPr>
              <a:defRPr/>
            </a:pPr>
            <a:r>
              <a:rPr lang="en-US" dirty="0" smtClean="0"/>
              <a:t>Enables better response rate</a:t>
            </a:r>
          </a:p>
          <a:p>
            <a:pPr>
              <a:defRPr/>
            </a:pPr>
            <a:r>
              <a:rPr lang="en-US" dirty="0" smtClean="0"/>
              <a:t>Issues of confidentiality</a:t>
            </a:r>
          </a:p>
          <a:p>
            <a:pPr>
              <a:defRPr/>
            </a:pPr>
            <a:endParaRPr lang="en-US" dirty="0" smtClean="0"/>
          </a:p>
          <a:p>
            <a:pPr>
              <a:defRPr/>
            </a:pPr>
            <a:endParaRPr lang="en-US" dirty="0" smtClean="0"/>
          </a:p>
          <a:p>
            <a:pPr>
              <a:lnSpc>
                <a:spcPct val="90000"/>
              </a:lnSpc>
              <a:defRPr/>
            </a:pPr>
            <a:r>
              <a:rPr lang="en-US" b="1" dirty="0" smtClean="0"/>
              <a:t>Participatory Data Analysis:</a:t>
            </a:r>
          </a:p>
          <a:p>
            <a:pPr>
              <a:lnSpc>
                <a:spcPct val="90000"/>
              </a:lnSpc>
              <a:defRPr/>
            </a:pPr>
            <a:r>
              <a:rPr lang="en-US" dirty="0" smtClean="0"/>
              <a:t>Role of University expertise:</a:t>
            </a:r>
          </a:p>
          <a:p>
            <a:pPr lvl="1">
              <a:lnSpc>
                <a:spcPct val="90000"/>
              </a:lnSpc>
              <a:defRPr/>
            </a:pPr>
            <a:r>
              <a:rPr lang="en-US" dirty="0" smtClean="0"/>
              <a:t>Statistical programs (Quant/</a:t>
            </a:r>
            <a:r>
              <a:rPr lang="en-US" dirty="0" err="1" smtClean="0"/>
              <a:t>Qual</a:t>
            </a:r>
            <a:r>
              <a:rPr lang="en-US" dirty="0" smtClean="0"/>
              <a:t>)</a:t>
            </a:r>
          </a:p>
          <a:p>
            <a:pPr lvl="1">
              <a:lnSpc>
                <a:spcPct val="90000"/>
              </a:lnSpc>
              <a:defRPr/>
            </a:pPr>
            <a:r>
              <a:rPr lang="en-US" dirty="0" smtClean="0"/>
              <a:t>Present data in useable form for interpretation</a:t>
            </a:r>
          </a:p>
          <a:p>
            <a:pPr lvl="1">
              <a:lnSpc>
                <a:spcPct val="90000"/>
              </a:lnSpc>
              <a:defRPr/>
            </a:pPr>
            <a:r>
              <a:rPr lang="en-US" dirty="0" smtClean="0"/>
              <a:t>Train community members </a:t>
            </a:r>
          </a:p>
          <a:p>
            <a:pPr>
              <a:lnSpc>
                <a:spcPct val="90000"/>
              </a:lnSpc>
              <a:defRPr/>
            </a:pPr>
            <a:r>
              <a:rPr lang="en-US" dirty="0" smtClean="0"/>
              <a:t>Role of Community expertise:</a:t>
            </a:r>
          </a:p>
          <a:p>
            <a:pPr lvl="1">
              <a:lnSpc>
                <a:spcPct val="90000"/>
              </a:lnSpc>
              <a:defRPr/>
            </a:pPr>
            <a:r>
              <a:rPr lang="en-US" dirty="0" smtClean="0"/>
              <a:t>Provide interpretation of importance that only possible if from locality (local research team/advisory committee)</a:t>
            </a:r>
          </a:p>
          <a:p>
            <a:pPr lvl="1">
              <a:lnSpc>
                <a:spcPct val="90000"/>
              </a:lnSpc>
              <a:defRPr/>
            </a:pPr>
            <a:r>
              <a:rPr lang="en-US" dirty="0" smtClean="0"/>
              <a:t>Protection of community</a:t>
            </a:r>
          </a:p>
          <a:p>
            <a:pPr lvl="1">
              <a:lnSpc>
                <a:spcPct val="90000"/>
              </a:lnSpc>
              <a:defRPr/>
            </a:pPr>
            <a:endParaRPr lang="en-US" dirty="0" smtClean="0"/>
          </a:p>
          <a:p>
            <a:pPr marL="609600" indent="-609600">
              <a:lnSpc>
                <a:spcPct val="90000"/>
              </a:lnSpc>
              <a:defRPr/>
            </a:pPr>
            <a:r>
              <a:rPr lang="en-US" sz="2400" b="1" dirty="0" smtClean="0"/>
              <a:t>Participatory Dissemination</a:t>
            </a:r>
          </a:p>
          <a:p>
            <a:pPr marL="609600" indent="-609600">
              <a:lnSpc>
                <a:spcPct val="90000"/>
              </a:lnSpc>
              <a:defRPr/>
            </a:pPr>
            <a:r>
              <a:rPr lang="en-US" sz="2400" dirty="0" smtClean="0"/>
              <a:t>Accountability to communities and to community protection</a:t>
            </a:r>
          </a:p>
          <a:p>
            <a:pPr marL="609600" indent="-609600">
              <a:lnSpc>
                <a:spcPct val="90000"/>
              </a:lnSpc>
              <a:defRPr/>
            </a:pPr>
            <a:r>
              <a:rPr lang="en-US" sz="2400" dirty="0" smtClean="0"/>
              <a:t>Community reports (print/videos/</a:t>
            </a:r>
            <a:r>
              <a:rPr lang="en-US" sz="2400" dirty="0" err="1" smtClean="0"/>
              <a:t>etc</a:t>
            </a:r>
            <a:r>
              <a:rPr lang="en-US" sz="2400" dirty="0" smtClean="0"/>
              <a:t>)</a:t>
            </a:r>
          </a:p>
          <a:p>
            <a:pPr marL="609600" indent="-609600">
              <a:lnSpc>
                <a:spcPct val="90000"/>
              </a:lnSpc>
              <a:defRPr/>
            </a:pPr>
            <a:r>
              <a:rPr lang="en-US" sz="2400" dirty="0" smtClean="0"/>
              <a:t>Academic publishing issues</a:t>
            </a:r>
          </a:p>
          <a:p>
            <a:pPr marL="609600" indent="-609600">
              <a:lnSpc>
                <a:spcPct val="90000"/>
              </a:lnSpc>
              <a:defRPr/>
            </a:pPr>
            <a:endParaRPr lang="en-US" sz="2400" dirty="0" smtClean="0"/>
          </a:p>
          <a:p>
            <a:pPr marL="609600" indent="-609600">
              <a:spcBef>
                <a:spcPct val="0"/>
              </a:spcBef>
              <a:buFont typeface="Wingdings" pitchFamily="2" charset="2"/>
              <a:buNone/>
              <a:defRPr/>
            </a:pPr>
            <a:r>
              <a:rPr lang="en-US" dirty="0" err="1" smtClean="0"/>
              <a:t>Wallerstein</a:t>
            </a:r>
            <a:r>
              <a:rPr lang="en-US" dirty="0" smtClean="0"/>
              <a:t>, N.., Duran, B., </a:t>
            </a:r>
            <a:r>
              <a:rPr lang="en-US" dirty="0" err="1" smtClean="0"/>
              <a:t>Minkler</a:t>
            </a:r>
            <a:r>
              <a:rPr lang="en-US" dirty="0" smtClean="0"/>
              <a:t>, M., Foley, K., Developing and Maintaining Partnerships, </a:t>
            </a:r>
          </a:p>
          <a:p>
            <a:pPr marL="609600" indent="-609600">
              <a:spcBef>
                <a:spcPct val="0"/>
              </a:spcBef>
              <a:buFont typeface="Wingdings" pitchFamily="2" charset="2"/>
              <a:buNone/>
              <a:defRPr/>
            </a:pPr>
            <a:r>
              <a:rPr lang="en-US" u="sng" dirty="0" smtClean="0"/>
              <a:t>Methods in Community Based Participatory Research, </a:t>
            </a:r>
            <a:r>
              <a:rPr lang="en-US" dirty="0" smtClean="0"/>
              <a:t> Israel, B., et al (</a:t>
            </a:r>
            <a:r>
              <a:rPr lang="en-US" dirty="0" err="1" smtClean="0"/>
              <a:t>eds</a:t>
            </a:r>
            <a:r>
              <a:rPr lang="en-US" dirty="0" smtClean="0"/>
              <a:t>).  San Francisco, </a:t>
            </a:r>
            <a:r>
              <a:rPr lang="en-US" dirty="0" err="1" smtClean="0"/>
              <a:t>Jossey</a:t>
            </a:r>
            <a:r>
              <a:rPr lang="en-US" dirty="0" smtClean="0"/>
              <a:t> Bass, 2005</a:t>
            </a:r>
            <a:endParaRPr lang="en-US" sz="2400" dirty="0" smtClean="0"/>
          </a:p>
          <a:p>
            <a:pPr marL="609600" indent="-609600">
              <a:lnSpc>
                <a:spcPct val="90000"/>
              </a:lnSpc>
              <a:defRPr/>
            </a:pPr>
            <a:endParaRPr lang="en-US" sz="2400" dirty="0" smtClean="0"/>
          </a:p>
          <a:p>
            <a:pPr>
              <a:defRPr/>
            </a:pPr>
            <a:endParaRPr lang="en-US" dirty="0" smtClean="0"/>
          </a:p>
          <a:p>
            <a:pPr>
              <a:defRPr/>
            </a:pPr>
            <a:endParaRPr lang="en-US" dirty="0"/>
          </a:p>
        </p:txBody>
      </p:sp>
      <p:sp>
        <p:nvSpPr>
          <p:cNvPr id="48132" name="Slide Number Placeholder 3"/>
          <p:cNvSpPr>
            <a:spLocks noGrp="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7236EC49-B42C-47A8-AFEB-777D6FC55E6A}" type="slidenum">
              <a:rPr lang="en-US" b="0" smtClean="0">
                <a:latin typeface="Arial" pitchFamily="34" charset="0"/>
              </a:rPr>
              <a:pPr/>
              <a:t>26</a:t>
            </a:fld>
            <a:endParaRPr lang="en-US" b="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1AC3DE7B-2573-41D5-A637-EF08378561CB}" type="slidenum">
              <a:rPr lang="en-US" b="0" smtClean="0">
                <a:latin typeface="Arial" pitchFamily="34" charset="0"/>
                <a:ea typeface="ＭＳ Ｐゴシック" pitchFamily="34" charset="-128"/>
              </a:rPr>
              <a:pPr/>
              <a:t>11</a:t>
            </a:fld>
            <a:endParaRPr lang="en-US" b="0" smtClean="0">
              <a:latin typeface="Arial" pitchFamily="34" charset="0"/>
              <a:ea typeface="ＭＳ Ｐゴシック"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6CC84673-9950-4639-9D9D-DCB084F2BA92}" type="slidenum">
              <a:rPr lang="en-US" b="0" smtClean="0">
                <a:latin typeface="Arial" pitchFamily="34" charset="0"/>
              </a:rPr>
              <a:pPr/>
              <a:t>16</a:t>
            </a:fld>
            <a:endParaRPr lang="en-US" b="0"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89524226-AE25-406D-B76C-E3867EC83884}" type="slidenum">
              <a:rPr lang="en-US" b="0" smtClean="0">
                <a:latin typeface="Arial" pitchFamily="34" charset="0"/>
              </a:rPr>
              <a:pPr/>
              <a:t>17</a:t>
            </a:fld>
            <a:endParaRPr lang="en-US" b="0"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F5A463B0-3751-4AB7-94A8-03A8F49CBB65}" type="slidenum">
              <a:rPr lang="en-US" b="0" smtClean="0">
                <a:latin typeface="Arial" pitchFamily="34" charset="0"/>
              </a:rPr>
              <a:pPr/>
              <a:t>18</a:t>
            </a:fld>
            <a:endParaRPr lang="en-US" b="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77AC0DB5-8BC7-4FB7-80FF-152718842392}" type="slidenum">
              <a:rPr lang="en-US" b="0" smtClean="0">
                <a:latin typeface="Arial" pitchFamily="34" charset="0"/>
              </a:rPr>
              <a:pPr/>
              <a:t>19</a:t>
            </a:fld>
            <a:endParaRPr lang="en-US" b="0" smtClean="0">
              <a:latin typeface="Arial" pitchFamily="34" charset="0"/>
            </a:endParaRPr>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b="1">
                <a:solidFill>
                  <a:schemeClr val="tx1"/>
                </a:solidFill>
                <a:latin typeface="Garamond" pitchFamily="18" charset="0"/>
              </a:defRPr>
            </a:lvl1pPr>
            <a:lvl2pPr marL="742950" indent="-285750" defTabSz="966788">
              <a:defRPr b="1">
                <a:solidFill>
                  <a:schemeClr val="tx1"/>
                </a:solidFill>
                <a:latin typeface="Garamond" pitchFamily="18" charset="0"/>
              </a:defRPr>
            </a:lvl2pPr>
            <a:lvl3pPr marL="1143000" indent="-228600" defTabSz="966788">
              <a:defRPr b="1">
                <a:solidFill>
                  <a:schemeClr val="tx1"/>
                </a:solidFill>
                <a:latin typeface="Garamond" pitchFamily="18" charset="0"/>
              </a:defRPr>
            </a:lvl3pPr>
            <a:lvl4pPr marL="1600200" indent="-228600" defTabSz="966788">
              <a:defRPr b="1">
                <a:solidFill>
                  <a:schemeClr val="tx1"/>
                </a:solidFill>
                <a:latin typeface="Garamond" pitchFamily="18" charset="0"/>
              </a:defRPr>
            </a:lvl4pPr>
            <a:lvl5pPr marL="2057400" indent="-228600" defTabSz="966788">
              <a:defRPr b="1">
                <a:solidFill>
                  <a:schemeClr val="tx1"/>
                </a:solidFill>
                <a:latin typeface="Garamond" pitchFamily="18" charset="0"/>
              </a:defRPr>
            </a:lvl5pPr>
            <a:lvl6pPr marL="2514600" indent="-228600" defTabSz="966788" eaLnBrk="0" fontAlgn="base" hangingPunct="0">
              <a:spcBef>
                <a:spcPct val="0"/>
              </a:spcBef>
              <a:spcAft>
                <a:spcPct val="0"/>
              </a:spcAft>
              <a:defRPr b="1">
                <a:solidFill>
                  <a:schemeClr val="tx1"/>
                </a:solidFill>
                <a:latin typeface="Garamond" pitchFamily="18" charset="0"/>
              </a:defRPr>
            </a:lvl6pPr>
            <a:lvl7pPr marL="2971800" indent="-228600" defTabSz="966788" eaLnBrk="0" fontAlgn="base" hangingPunct="0">
              <a:spcBef>
                <a:spcPct val="0"/>
              </a:spcBef>
              <a:spcAft>
                <a:spcPct val="0"/>
              </a:spcAft>
              <a:defRPr b="1">
                <a:solidFill>
                  <a:schemeClr val="tx1"/>
                </a:solidFill>
                <a:latin typeface="Garamond" pitchFamily="18" charset="0"/>
              </a:defRPr>
            </a:lvl7pPr>
            <a:lvl8pPr marL="3429000" indent="-228600" defTabSz="966788" eaLnBrk="0" fontAlgn="base" hangingPunct="0">
              <a:spcBef>
                <a:spcPct val="0"/>
              </a:spcBef>
              <a:spcAft>
                <a:spcPct val="0"/>
              </a:spcAft>
              <a:defRPr b="1">
                <a:solidFill>
                  <a:schemeClr val="tx1"/>
                </a:solidFill>
                <a:latin typeface="Garamond" pitchFamily="18" charset="0"/>
              </a:defRPr>
            </a:lvl8pPr>
            <a:lvl9pPr marL="3886200" indent="-228600" defTabSz="966788" eaLnBrk="0" fontAlgn="base" hangingPunct="0">
              <a:spcBef>
                <a:spcPct val="0"/>
              </a:spcBef>
              <a:spcAft>
                <a:spcPct val="0"/>
              </a:spcAft>
              <a:defRPr b="1">
                <a:solidFill>
                  <a:schemeClr val="tx1"/>
                </a:solidFill>
                <a:latin typeface="Garamond" pitchFamily="18" charset="0"/>
              </a:defRPr>
            </a:lvl9pPr>
          </a:lstStyle>
          <a:p>
            <a:fld id="{9BE8DD69-806C-46C9-BDD7-7EA177305966}" type="slidenum">
              <a:rPr lang="en-US" b="0" smtClean="0">
                <a:latin typeface="Arial" pitchFamily="34" charset="0"/>
              </a:rPr>
              <a:pPr/>
              <a:t>20</a:t>
            </a:fld>
            <a:endParaRPr lang="en-US" b="0" smtClean="0">
              <a:latin typeface="Arial" pitchFamily="34" charset="0"/>
            </a:endParaRPr>
          </a:p>
        </p:txBody>
      </p:sp>
      <p:sp>
        <p:nvSpPr>
          <p:cNvPr id="43011" name="Rectangle 2"/>
          <p:cNvSpPr>
            <a:spLocks noGrp="1" noRot="1" noChangeAspect="1" noChangeArrowheads="1" noTextEdit="1"/>
          </p:cNvSpPr>
          <p:nvPr>
            <p:ph type="sldImg"/>
          </p:nvPr>
        </p:nvSpPr>
        <p:spPr>
          <a:xfrm>
            <a:off x="1258888" y="720725"/>
            <a:ext cx="4800600" cy="3600450"/>
          </a:xfrm>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02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A83A7B6-4BA0-4FA5-9F30-048B4933B378}" type="slidenum">
              <a:rPr lang="en-US"/>
              <a:pPr>
                <a:defRPr/>
              </a:pPr>
              <a:t>‹#›</a:t>
            </a:fld>
            <a:endParaRPr lang="en-US"/>
          </a:p>
        </p:txBody>
      </p:sp>
    </p:spTree>
    <p:extLst>
      <p:ext uri="{BB962C8B-B14F-4D97-AF65-F5344CB8AC3E}">
        <p14:creationId xmlns:p14="http://schemas.microsoft.com/office/powerpoint/2010/main" val="235921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01DEB44-E9AD-4E29-942E-9ABB8E0BE45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720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1CCA059-2501-4099-BEFC-03AAFD9F0D2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421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B252CE6-41D0-451A-82CB-C1EEC50AF17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202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41056B70-AA59-461E-AA00-4CA9D25AB423}"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3438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26D49E3-4866-43D3-B42E-C1B65FA92F7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813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FBAC017-431E-46EE-A015-2F9267C9E4C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717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26082B6-5A45-4E75-B8B7-08521E5A2D0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156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A9D6730-F135-486A-86DD-1464F60873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497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900839F-B8A6-4B2B-82C4-D65B7A9BD1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255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E6EF500-BAD1-4255-9A60-AC6803A8C74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063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B318584-C482-441B-A14F-1A0764F6096B}"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610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845E1E-F7F9-4C93-872C-EB9B2B75BEA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972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0D6B98-4186-49D6-96EE-562C54074E2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586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921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D5FFE792-0D2E-477A-AB1C-2EB72CD6D38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22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22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22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22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3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latin typeface="Arial" pitchFamily="34" charset="0"/>
              </a:defRPr>
            </a:lvl1pPr>
          </a:lstStyle>
          <a:p>
            <a:pPr>
              <a:defRPr/>
            </a:pPr>
            <a:endParaRPr lang="en-US"/>
          </a:p>
        </p:txBody>
      </p:sp>
      <p:sp>
        <p:nvSpPr>
          <p:cNvPr id="923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2"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52400"/>
            <a:ext cx="7924800" cy="2362200"/>
          </a:xfrm>
          <a:extLst>
            <a:ext uri="{91240B29-F687-4F45-9708-019B960494DF}">
              <a14:hiddenLine xmlns:a14="http://schemas.microsoft.com/office/drawing/2010/main" w="76200" cmpd="tri">
                <a:solidFill>
                  <a:srgbClr val="000000"/>
                </a:solidFill>
                <a:miter lim="800000"/>
                <a:headEnd/>
                <a:tailEnd/>
              </a14:hiddenLine>
            </a:ext>
          </a:extLst>
        </p:spPr>
        <p:txBody>
          <a:bodyPr/>
          <a:lstStyle/>
          <a:p>
            <a:pPr>
              <a:defRPr/>
            </a:pPr>
            <a:r>
              <a:rPr lang="en-US" sz="4000" b="0" dirty="0"/>
              <a:t/>
            </a:r>
            <a:br>
              <a:rPr lang="en-US" sz="4000" b="0" dirty="0"/>
            </a:br>
            <a:r>
              <a:rPr lang="en-US" sz="4000" b="0" dirty="0"/>
              <a:t> </a:t>
            </a:r>
            <a:r>
              <a:rPr lang="en-US" sz="3600" i="1" dirty="0">
                <a:latin typeface="Tahoma" pitchFamily="34" charset="0"/>
                <a:ea typeface="Tahoma" pitchFamily="34" charset="0"/>
                <a:cs typeface="Tahoma" pitchFamily="34" charset="0"/>
              </a:rPr>
              <a:t>Community </a:t>
            </a:r>
            <a:r>
              <a:rPr lang="en-US" sz="3600" i="1" dirty="0" smtClean="0">
                <a:latin typeface="Tahoma" pitchFamily="34" charset="0"/>
                <a:ea typeface="Tahoma" pitchFamily="34" charset="0"/>
                <a:cs typeface="Tahoma" pitchFamily="34" charset="0"/>
              </a:rPr>
              <a:t>-Based </a:t>
            </a:r>
            <a:r>
              <a:rPr lang="en-US" sz="3600" i="1" dirty="0">
                <a:latin typeface="Tahoma" pitchFamily="34" charset="0"/>
                <a:ea typeface="Tahoma" pitchFamily="34" charset="0"/>
                <a:cs typeface="Tahoma" pitchFamily="34" charset="0"/>
              </a:rPr>
              <a:t>Participatory </a:t>
            </a:r>
            <a:r>
              <a:rPr lang="en-US" sz="3600" i="1" dirty="0" smtClean="0">
                <a:latin typeface="Tahoma" pitchFamily="34" charset="0"/>
                <a:ea typeface="Tahoma" pitchFamily="34" charset="0"/>
                <a:cs typeface="Tahoma" pitchFamily="34" charset="0"/>
              </a:rPr>
              <a:t>Research (CBPR) and Reducing Health Disparities</a:t>
            </a:r>
            <a:endParaRPr lang="en-US" sz="3600" dirty="0" smtClean="0">
              <a:latin typeface="Tahoma" pitchFamily="34" charset="0"/>
              <a:ea typeface="Tahoma" pitchFamily="34" charset="0"/>
              <a:cs typeface="Tahoma" pitchFamily="34" charset="0"/>
            </a:endParaRPr>
          </a:p>
        </p:txBody>
      </p:sp>
      <p:sp>
        <p:nvSpPr>
          <p:cNvPr id="5123" name="Rectangle 3"/>
          <p:cNvSpPr>
            <a:spLocks noGrp="1" noChangeArrowheads="1"/>
          </p:cNvSpPr>
          <p:nvPr>
            <p:ph type="subTitle" idx="1"/>
          </p:nvPr>
        </p:nvSpPr>
        <p:spPr>
          <a:xfrm>
            <a:off x="0" y="2667000"/>
            <a:ext cx="9144000" cy="2667000"/>
          </a:xfrm>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defRPr/>
            </a:pPr>
            <a:r>
              <a:rPr lang="en-US" sz="2400" b="1" dirty="0" smtClean="0">
                <a:solidFill>
                  <a:schemeClr val="hlink"/>
                </a:solidFill>
                <a:latin typeface="Albertus Medium" pitchFamily="34" charset="0"/>
              </a:rPr>
              <a:t>NM CARES Health Disparities Center</a:t>
            </a:r>
          </a:p>
          <a:p>
            <a:pPr eaLnBrk="1" hangingPunct="1">
              <a:defRPr/>
            </a:pPr>
            <a:r>
              <a:rPr lang="en-US" sz="2400" b="1" dirty="0" smtClean="0">
                <a:solidFill>
                  <a:schemeClr val="hlink"/>
                </a:solidFill>
                <a:latin typeface="Albertus Medium" pitchFamily="34" charset="0"/>
              </a:rPr>
              <a:t>Community Engagement Team: </a:t>
            </a:r>
          </a:p>
          <a:p>
            <a:pPr eaLnBrk="1" hangingPunct="1">
              <a:defRPr/>
            </a:pPr>
            <a:endParaRPr lang="en-US" sz="2400" b="1" dirty="0" smtClean="0">
              <a:solidFill>
                <a:schemeClr val="hlink"/>
              </a:solidFill>
              <a:latin typeface="Albertus Medium" pitchFamily="34" charset="0"/>
            </a:endParaRPr>
          </a:p>
          <a:p>
            <a:pPr eaLnBrk="1" hangingPunct="1">
              <a:defRPr/>
            </a:pPr>
            <a:r>
              <a:rPr lang="en-US" sz="2400" b="1" dirty="0" smtClean="0">
                <a:solidFill>
                  <a:schemeClr val="hlink"/>
                </a:solidFill>
                <a:latin typeface="Albertus Medium" pitchFamily="34" charset="0"/>
              </a:rPr>
              <a:t>Nina </a:t>
            </a:r>
            <a:r>
              <a:rPr lang="en-US" sz="2400" b="1" dirty="0" err="1" smtClean="0">
                <a:solidFill>
                  <a:schemeClr val="hlink"/>
                </a:solidFill>
                <a:latin typeface="Albertus Medium" pitchFamily="34" charset="0"/>
              </a:rPr>
              <a:t>Wallerstein</a:t>
            </a:r>
            <a:endParaRPr lang="en-US" sz="2400" b="1" dirty="0" smtClean="0">
              <a:solidFill>
                <a:schemeClr val="hlink"/>
              </a:solidFill>
              <a:latin typeface="Albertus Medium" pitchFamily="34" charset="0"/>
            </a:endParaRPr>
          </a:p>
          <a:p>
            <a:pPr eaLnBrk="1" hangingPunct="1">
              <a:defRPr/>
            </a:pPr>
            <a:r>
              <a:rPr lang="en-US" sz="2400" b="1" dirty="0" smtClean="0">
                <a:solidFill>
                  <a:schemeClr val="hlink"/>
                </a:solidFill>
                <a:latin typeface="Albertus Medium" pitchFamily="34" charset="0"/>
              </a:rPr>
              <a:t>Lisa </a:t>
            </a:r>
            <a:r>
              <a:rPr lang="en-US" sz="2400" b="1" dirty="0" err="1" smtClean="0">
                <a:solidFill>
                  <a:schemeClr val="hlink"/>
                </a:solidFill>
                <a:latin typeface="Albertus Medium" pitchFamily="34" charset="0"/>
              </a:rPr>
              <a:t>Cacari</a:t>
            </a:r>
            <a:r>
              <a:rPr lang="en-US" sz="2400" b="1" dirty="0" smtClean="0">
                <a:solidFill>
                  <a:schemeClr val="hlink"/>
                </a:solidFill>
                <a:latin typeface="Albertus Medium" pitchFamily="34" charset="0"/>
              </a:rPr>
              <a:t>-Stone</a:t>
            </a:r>
          </a:p>
          <a:p>
            <a:pPr eaLnBrk="1" hangingPunct="1">
              <a:defRPr/>
            </a:pPr>
            <a:r>
              <a:rPr lang="en-US" sz="2400" b="1" dirty="0" smtClean="0">
                <a:solidFill>
                  <a:schemeClr val="hlink"/>
                </a:solidFill>
                <a:latin typeface="Albertus Medium" pitchFamily="34" charset="0"/>
              </a:rPr>
              <a:t>Lucinda Cowboy</a:t>
            </a:r>
          </a:p>
          <a:p>
            <a:pPr eaLnBrk="1" hangingPunct="1">
              <a:defRPr/>
            </a:pPr>
            <a:r>
              <a:rPr lang="en-US" sz="2400" b="1" dirty="0" smtClean="0">
                <a:solidFill>
                  <a:schemeClr val="hlink"/>
                </a:solidFill>
                <a:latin typeface="Albertus Medium" pitchFamily="34" charset="0"/>
              </a:rPr>
              <a:t>Clarence Hogue</a:t>
            </a:r>
          </a:p>
          <a:p>
            <a:pPr eaLnBrk="1" hangingPunct="1">
              <a:defRPr/>
            </a:pPr>
            <a:r>
              <a:rPr lang="en-US" sz="2400" b="1" dirty="0" smtClean="0">
                <a:solidFill>
                  <a:schemeClr val="hlink"/>
                </a:solidFill>
                <a:latin typeface="Albertus Medium" pitchFamily="34" charset="0"/>
              </a:rPr>
              <a:t>Alison </a:t>
            </a:r>
            <a:r>
              <a:rPr lang="en-US" sz="2400" b="1" dirty="0" err="1" smtClean="0">
                <a:solidFill>
                  <a:schemeClr val="hlink"/>
                </a:solidFill>
                <a:latin typeface="Albertus Medium" pitchFamily="34" charset="0"/>
              </a:rPr>
              <a:t>McGough-Maduena</a:t>
            </a:r>
            <a:endParaRPr lang="en-US" sz="2400" b="1" dirty="0" smtClean="0">
              <a:solidFill>
                <a:schemeClr val="hlink"/>
              </a:solidFill>
              <a:latin typeface="Albertus Medium" pitchFamily="34" charset="0"/>
            </a:endParaRPr>
          </a:p>
          <a:p>
            <a:pPr eaLnBrk="1" hangingPunct="1">
              <a:defRPr/>
            </a:pPr>
            <a:endParaRPr lang="en-US" sz="2400" b="1" dirty="0" smtClean="0">
              <a:solidFill>
                <a:schemeClr val="hlink"/>
              </a:solidFill>
              <a:latin typeface="Albertus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228600" y="1219200"/>
            <a:ext cx="8915400" cy="5867400"/>
          </a:xfrm>
        </p:spPr>
        <p:txBody>
          <a:bodyPr>
            <a:normAutofit fontScale="77500" lnSpcReduction="20000"/>
          </a:bodyPr>
          <a:lstStyle/>
          <a:p>
            <a:pPr marL="365760" indent="-256032" eaLnBrk="1" fontAlgn="auto" hangingPunct="1">
              <a:lnSpc>
                <a:spcPct val="120000"/>
              </a:lnSpc>
              <a:spcBef>
                <a:spcPts val="0"/>
              </a:spcBef>
              <a:spcAft>
                <a:spcPts val="0"/>
              </a:spcAft>
              <a:buFont typeface="Wingdings 3"/>
              <a:buChar char=""/>
              <a:defRPr/>
            </a:pPr>
            <a:r>
              <a:rPr lang="en-US" sz="3000" dirty="0" smtClean="0">
                <a:ea typeface="ＭＳ Ｐゴシック" pitchFamily="34" charset="-128"/>
              </a:rPr>
              <a:t>Recognizes community as unit of identify</a:t>
            </a:r>
          </a:p>
          <a:p>
            <a:pPr marL="365760" indent="-256032" eaLnBrk="1" fontAlgn="auto" hangingPunct="1">
              <a:lnSpc>
                <a:spcPct val="120000"/>
              </a:lnSpc>
              <a:spcBef>
                <a:spcPts val="0"/>
              </a:spcBef>
              <a:spcAft>
                <a:spcPts val="0"/>
              </a:spcAft>
              <a:buFont typeface="Wingdings 3"/>
              <a:buChar char=""/>
              <a:defRPr/>
            </a:pPr>
            <a:r>
              <a:rPr lang="en-US" sz="3000" dirty="0" smtClean="0">
                <a:ea typeface="ＭＳ Ｐゴシック" pitchFamily="34" charset="-128"/>
              </a:rPr>
              <a:t>Cooperative and co-learning process</a:t>
            </a:r>
          </a:p>
          <a:p>
            <a:pPr marL="365760" indent="-256032" eaLnBrk="1" fontAlgn="auto" hangingPunct="1">
              <a:lnSpc>
                <a:spcPct val="120000"/>
              </a:lnSpc>
              <a:spcBef>
                <a:spcPts val="0"/>
              </a:spcBef>
              <a:spcAft>
                <a:spcPts val="0"/>
              </a:spcAft>
              <a:buFont typeface="Wingdings 3"/>
              <a:buChar char=""/>
              <a:defRPr/>
            </a:pPr>
            <a:r>
              <a:rPr lang="en-US" sz="3000" dirty="0" smtClean="0">
                <a:ea typeface="ＭＳ Ｐゴシック" pitchFamily="34" charset="-128"/>
              </a:rPr>
              <a:t>Systems development &amp; local capacity building</a:t>
            </a:r>
          </a:p>
          <a:p>
            <a:pPr marL="365760" indent="-256032" eaLnBrk="1" fontAlgn="auto" hangingPunct="1">
              <a:lnSpc>
                <a:spcPct val="120000"/>
              </a:lnSpc>
              <a:spcBef>
                <a:spcPts val="0"/>
              </a:spcBef>
              <a:spcAft>
                <a:spcPts val="0"/>
              </a:spcAft>
              <a:buFont typeface="Wingdings 3"/>
              <a:buChar char=""/>
              <a:defRPr/>
            </a:pPr>
            <a:r>
              <a:rPr lang="en-US" sz="3000" dirty="0" smtClean="0">
                <a:ea typeface="ＭＳ Ｐゴシック" pitchFamily="34" charset="-128"/>
              </a:rPr>
              <a:t>Long term commitment</a:t>
            </a:r>
          </a:p>
          <a:p>
            <a:pPr marL="365760" indent="-256032" eaLnBrk="1" fontAlgn="auto" hangingPunct="1">
              <a:lnSpc>
                <a:spcPct val="120000"/>
              </a:lnSpc>
              <a:spcBef>
                <a:spcPts val="0"/>
              </a:spcBef>
              <a:spcAft>
                <a:spcPts val="0"/>
              </a:spcAft>
              <a:buFont typeface="Wingdings 3"/>
              <a:buChar char=""/>
              <a:defRPr/>
            </a:pPr>
            <a:r>
              <a:rPr lang="en-US" sz="3000" dirty="0" smtClean="0">
                <a:ea typeface="ＭＳ Ｐゴシック" pitchFamily="34" charset="-128"/>
              </a:rPr>
              <a:t>Balances research and action</a:t>
            </a:r>
            <a:r>
              <a:rPr lang="en-US" dirty="0" smtClean="0">
                <a:ea typeface="ＭＳ Ｐゴシック" pitchFamily="34" charset="-128"/>
              </a:rPr>
              <a:t>					     						</a:t>
            </a:r>
            <a:r>
              <a:rPr lang="en-US" sz="1800" dirty="0" smtClean="0">
                <a:ea typeface="ＭＳ Ｐゴシック" pitchFamily="34" charset="-128"/>
              </a:rPr>
              <a:t>Israel et al, 1998 and 2008 </a:t>
            </a:r>
            <a:r>
              <a:rPr kumimoji="1" lang="en-US" sz="1800" dirty="0" smtClean="0">
                <a:ea typeface="ＭＳ Ｐゴシック" pitchFamily="34" charset="-128"/>
              </a:rPr>
              <a:t> </a:t>
            </a:r>
          </a:p>
          <a:p>
            <a:pPr marL="365760" indent="-256032" eaLnBrk="1" fontAlgn="auto" hangingPunct="1">
              <a:lnSpc>
                <a:spcPct val="85000"/>
              </a:lnSpc>
              <a:spcAft>
                <a:spcPct val="50000"/>
              </a:spcAft>
              <a:buFont typeface="Wingdings 3"/>
              <a:buChar char=""/>
              <a:defRPr/>
            </a:pPr>
            <a:r>
              <a:rPr kumimoji="1" lang="en-US" sz="3800" b="1" dirty="0" err="1" smtClean="0">
                <a:ea typeface="ＭＳ Ｐゴシック" pitchFamily="34" charset="-128"/>
              </a:rPr>
              <a:t>CBPR</a:t>
            </a:r>
            <a:r>
              <a:rPr kumimoji="1" lang="en-US" sz="3800" b="1" dirty="0" smtClean="0">
                <a:ea typeface="ＭＳ Ｐゴシック" pitchFamily="34" charset="-128"/>
              </a:rPr>
              <a:t>/</a:t>
            </a:r>
            <a:r>
              <a:rPr kumimoji="1" lang="en-US" sz="3800" b="1" dirty="0" err="1" smtClean="0">
                <a:ea typeface="ＭＳ Ｐゴシック" pitchFamily="34" charset="-128"/>
              </a:rPr>
              <a:t>TPR</a:t>
            </a:r>
            <a:r>
              <a:rPr kumimoji="1" lang="en-US" sz="3800" b="1" dirty="0" smtClean="0">
                <a:ea typeface="ＭＳ Ｐゴシック" pitchFamily="34" charset="-128"/>
              </a:rPr>
              <a:t> Principles for Tribes: </a:t>
            </a:r>
          </a:p>
          <a:p>
            <a:pPr marL="365760" indent="-256032" eaLnBrk="1" fontAlgn="auto" hangingPunct="1">
              <a:lnSpc>
                <a:spcPct val="120000"/>
              </a:lnSpc>
              <a:spcBef>
                <a:spcPts val="0"/>
              </a:spcBef>
              <a:spcAft>
                <a:spcPts val="0"/>
              </a:spcAft>
              <a:buFont typeface="Wingdings 3"/>
              <a:buChar char=""/>
              <a:defRPr/>
            </a:pPr>
            <a:r>
              <a:rPr kumimoji="1" lang="en-US" sz="3000" dirty="0" smtClean="0">
                <a:ea typeface="ＭＳ Ｐゴシック" pitchFamily="34" charset="-128"/>
              </a:rPr>
              <a:t>Tribal systems shall be respected and honored</a:t>
            </a:r>
          </a:p>
          <a:p>
            <a:pPr marL="365760" indent="-256032" eaLnBrk="1" fontAlgn="auto" hangingPunct="1">
              <a:lnSpc>
                <a:spcPct val="120000"/>
              </a:lnSpc>
              <a:spcBef>
                <a:spcPts val="0"/>
              </a:spcBef>
              <a:spcAft>
                <a:spcPts val="0"/>
              </a:spcAft>
              <a:buFont typeface="Wingdings 3"/>
              <a:buChar char=""/>
              <a:defRPr/>
            </a:pPr>
            <a:r>
              <a:rPr kumimoji="1" lang="en-US" sz="3000" dirty="0" smtClean="0">
                <a:ea typeface="ＭＳ Ｐゴシック" pitchFamily="34" charset="-128"/>
              </a:rPr>
              <a:t>Tribal government review and approval</a:t>
            </a:r>
          </a:p>
          <a:p>
            <a:pPr marL="365760" indent="-256032" eaLnBrk="1" fontAlgn="auto" hangingPunct="1">
              <a:lnSpc>
                <a:spcPct val="110000"/>
              </a:lnSpc>
              <a:spcBef>
                <a:spcPts val="0"/>
              </a:spcBef>
              <a:spcAft>
                <a:spcPct val="50000"/>
              </a:spcAft>
              <a:buFont typeface="Wingdings 3"/>
              <a:buChar char=""/>
              <a:defRPr/>
            </a:pPr>
            <a:r>
              <a:rPr kumimoji="1" lang="en-US" sz="3000" dirty="0" smtClean="0">
                <a:ea typeface="ＭＳ Ｐゴシック" pitchFamily="34" charset="-128"/>
              </a:rPr>
              <a:t>Tribally specific data shall not be published without prior consultation; data belongs to tribe</a:t>
            </a:r>
          </a:p>
          <a:p>
            <a:pPr marL="365760" indent="-256032" eaLnBrk="1" fontAlgn="auto" hangingPunct="1">
              <a:lnSpc>
                <a:spcPct val="110000"/>
              </a:lnSpc>
              <a:spcBef>
                <a:spcPts val="0"/>
              </a:spcBef>
              <a:spcAft>
                <a:spcPts val="0"/>
              </a:spcAft>
              <a:buFont typeface="Wingdings 3"/>
              <a:buChar char=""/>
              <a:defRPr/>
            </a:pPr>
            <a:r>
              <a:rPr lang="en-US" sz="3000" dirty="0" smtClean="0">
                <a:ea typeface="ＭＳ Ｐゴシック" pitchFamily="34" charset="-128"/>
              </a:rPr>
              <a:t>Core Values: trust, respect, self-determination, mutuality of interests, perspective taking, reciprocity</a:t>
            </a:r>
            <a:endParaRPr kumimoji="1" lang="en-US" sz="3000" dirty="0" smtClean="0">
              <a:ea typeface="ＭＳ Ｐゴシック" pitchFamily="34" charset="-128"/>
            </a:endParaRPr>
          </a:p>
          <a:p>
            <a:pPr marL="365760" indent="-256032" eaLnBrk="1" fontAlgn="auto" hangingPunct="1">
              <a:lnSpc>
                <a:spcPct val="110000"/>
              </a:lnSpc>
              <a:spcAft>
                <a:spcPts val="0"/>
              </a:spcAft>
              <a:buFont typeface="Wingdings" pitchFamily="2" charset="2"/>
              <a:buNone/>
              <a:defRPr/>
            </a:pPr>
            <a:r>
              <a:rPr lang="en-US" sz="2800" dirty="0" smtClean="0">
                <a:ea typeface="ＭＳ Ｐゴシック" pitchFamily="34" charset="-128"/>
              </a:rPr>
              <a:t>											</a:t>
            </a:r>
          </a:p>
        </p:txBody>
      </p:sp>
      <p:sp>
        <p:nvSpPr>
          <p:cNvPr id="20483" name="Rectangle 2"/>
          <p:cNvSpPr>
            <a:spLocks noGrp="1" noChangeArrowheads="1"/>
          </p:cNvSpPr>
          <p:nvPr>
            <p:ph type="title"/>
          </p:nvPr>
        </p:nvSpPr>
        <p:spPr>
          <a:xfrm>
            <a:off x="457200" y="274638"/>
            <a:ext cx="8229600" cy="792162"/>
          </a:xfrm>
        </p:spPr>
        <p:txBody>
          <a:bodyPr/>
          <a:lstStyle/>
          <a:p>
            <a:pPr eaLnBrk="1" hangingPunct="1">
              <a:defRPr/>
            </a:pPr>
            <a:r>
              <a:rPr lang="en-US" b="0" dirty="0" smtClean="0">
                <a:solidFill>
                  <a:schemeClr val="tx1"/>
                </a:solidFill>
                <a:latin typeface="Tahoma" pitchFamily="34" charset="0"/>
                <a:ea typeface="Tahoma" pitchFamily="34" charset="0"/>
                <a:cs typeface="Tahoma" pitchFamily="34" charset="0"/>
              </a:rPr>
              <a:t>CBPR Principles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endParaRPr lang="en-US" sz="2400" b="0" smtClean="0">
              <a:latin typeface="Arial" pitchFamily="34" charset="0"/>
              <a:ea typeface="ＭＳ Ｐゴシック" pitchFamily="34" charset="-128"/>
            </a:endParaRPr>
          </a:p>
        </p:txBody>
      </p:sp>
      <p:sp>
        <p:nvSpPr>
          <p:cNvPr id="13315" name="Footer Placeholder 4"/>
          <p:cNvSpPr>
            <a:spLocks noGrp="1"/>
          </p:cNvSpPr>
          <p:nvPr>
            <p:ph type="ftr"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r"/>
            <a:endParaRPr lang="en-US" sz="2400" b="0" smtClean="0">
              <a:latin typeface="Arial" pitchFamily="34" charset="0"/>
              <a:ea typeface="ＭＳ Ｐゴシック" pitchFamily="34" charset="-128"/>
            </a:endParaRPr>
          </a:p>
        </p:txBody>
      </p:sp>
      <p:sp>
        <p:nvSpPr>
          <p:cNvPr id="17412" name="Rectangle 2"/>
          <p:cNvSpPr>
            <a:spLocks noGrp="1" noChangeArrowheads="1"/>
          </p:cNvSpPr>
          <p:nvPr>
            <p:ph type="title"/>
          </p:nvPr>
        </p:nvSpPr>
        <p:spPr>
          <a:xfrm>
            <a:off x="228600" y="0"/>
            <a:ext cx="8915400" cy="1295400"/>
          </a:xfrm>
        </p:spPr>
        <p:txBody>
          <a:bodyPr/>
          <a:lstStyle/>
          <a:p>
            <a:pPr eaLnBrk="1" hangingPunct="1">
              <a:defRPr/>
            </a:pPr>
            <a:r>
              <a:rPr lang="en-US" altLang="zh-CN" sz="3600" b="0" dirty="0" smtClean="0">
                <a:latin typeface="Tahoma" pitchFamily="34" charset="0"/>
                <a:ea typeface="SimSun" pitchFamily="2" charset="-122"/>
                <a:cs typeface="Tahoma" pitchFamily="34" charset="0"/>
              </a:rPr>
              <a:t>Within the Field:  Our Challenges</a:t>
            </a:r>
            <a:br>
              <a:rPr lang="en-US" altLang="zh-CN" sz="3600" b="0" dirty="0" smtClean="0">
                <a:latin typeface="Tahoma" pitchFamily="34" charset="0"/>
                <a:ea typeface="SimSun" pitchFamily="2" charset="-122"/>
                <a:cs typeface="Tahoma" pitchFamily="34" charset="0"/>
              </a:rPr>
            </a:br>
            <a:r>
              <a:rPr lang="en-US" altLang="zh-CN" sz="3600" b="0" dirty="0" smtClean="0">
                <a:latin typeface="Tahoma" pitchFamily="34" charset="0"/>
                <a:ea typeface="SimSun" pitchFamily="2" charset="-122"/>
                <a:cs typeface="Tahoma" pitchFamily="34" charset="0"/>
              </a:rPr>
              <a:t>Researcher-Community Relationships</a:t>
            </a:r>
            <a:endParaRPr lang="en-US" sz="3600" b="0" dirty="0" smtClean="0">
              <a:latin typeface="Tahoma" pitchFamily="34" charset="0"/>
              <a:ea typeface="SimSun" pitchFamily="2" charset="-122"/>
              <a:cs typeface="Tahoma" pitchFamily="34" charset="0"/>
            </a:endParaRPr>
          </a:p>
        </p:txBody>
      </p:sp>
      <p:sp>
        <p:nvSpPr>
          <p:cNvPr id="17413" name="Rectangle 3"/>
          <p:cNvSpPr>
            <a:spLocks noGrp="1" noChangeArrowheads="1"/>
          </p:cNvSpPr>
          <p:nvPr>
            <p:ph type="body" idx="1"/>
          </p:nvPr>
        </p:nvSpPr>
        <p:spPr>
          <a:xfrm>
            <a:off x="228600" y="1600200"/>
            <a:ext cx="8915400" cy="5257800"/>
          </a:xfrm>
        </p:spPr>
        <p:txBody>
          <a:bodyPr/>
          <a:lstStyle/>
          <a:p>
            <a:pPr lvl="1" eaLnBrk="1" hangingPunct="1">
              <a:lnSpc>
                <a:spcPct val="120000"/>
              </a:lnSpc>
              <a:defRPr/>
            </a:pPr>
            <a:r>
              <a:rPr lang="en-US" altLang="zh-CN" sz="2600" smtClean="0">
                <a:latin typeface="Tahoma" pitchFamily="34" charset="0"/>
                <a:ea typeface="SimSun" pitchFamily="2" charset="-122"/>
                <a:cs typeface="Tahoma" pitchFamily="34" charset="0"/>
              </a:rPr>
              <a:t>Nuances of participation </a:t>
            </a:r>
          </a:p>
          <a:p>
            <a:pPr lvl="1" eaLnBrk="1" hangingPunct="1">
              <a:lnSpc>
                <a:spcPct val="120000"/>
              </a:lnSpc>
              <a:defRPr/>
            </a:pPr>
            <a:r>
              <a:rPr lang="en-US" altLang="zh-CN" sz="2600" smtClean="0">
                <a:latin typeface="Tahoma" pitchFamily="34" charset="0"/>
                <a:ea typeface="SimSun" pitchFamily="2" charset="-122"/>
                <a:cs typeface="Tahoma" pitchFamily="34" charset="0"/>
              </a:rPr>
              <a:t>Power and privilege: Who sets the research agenda?  </a:t>
            </a:r>
          </a:p>
          <a:p>
            <a:pPr lvl="1" eaLnBrk="1" hangingPunct="1">
              <a:lnSpc>
                <a:spcPct val="120000"/>
              </a:lnSpc>
              <a:defRPr/>
            </a:pPr>
            <a:r>
              <a:rPr lang="en-US" altLang="zh-CN" sz="2600" smtClean="0">
                <a:latin typeface="Tahoma" pitchFamily="34" charset="0"/>
                <a:ea typeface="SimSun" pitchFamily="2" charset="-122"/>
                <a:cs typeface="Tahoma" pitchFamily="34" charset="0"/>
              </a:rPr>
              <a:t>Historical  and current research abuse/racism</a:t>
            </a:r>
          </a:p>
          <a:p>
            <a:pPr lvl="1" eaLnBrk="1" hangingPunct="1">
              <a:lnSpc>
                <a:spcPct val="120000"/>
              </a:lnSpc>
              <a:defRPr/>
            </a:pPr>
            <a:r>
              <a:rPr lang="en-US" sz="2600" smtClean="0">
                <a:latin typeface="Tahoma" pitchFamily="34" charset="0"/>
                <a:ea typeface="SimSun" pitchFamily="2" charset="-122"/>
                <a:cs typeface="Tahoma" pitchFamily="34" charset="0"/>
              </a:rPr>
              <a:t>Specific university and research team reputation and community relationship</a:t>
            </a:r>
            <a:endParaRPr lang="en-US" altLang="zh-CN" sz="2600" smtClean="0">
              <a:latin typeface="Tahoma" pitchFamily="34" charset="0"/>
              <a:ea typeface="SimSun" pitchFamily="2" charset="-122"/>
              <a:cs typeface="Tahoma" pitchFamily="34" charset="0"/>
            </a:endParaRPr>
          </a:p>
          <a:p>
            <a:pPr lvl="1" eaLnBrk="1" hangingPunct="1">
              <a:lnSpc>
                <a:spcPct val="120000"/>
              </a:lnSpc>
              <a:defRPr/>
            </a:pPr>
            <a:r>
              <a:rPr lang="en-US" altLang="zh-CN" sz="2600" smtClean="0">
                <a:latin typeface="Tahoma" pitchFamily="34" charset="0"/>
                <a:ea typeface="SimSun" pitchFamily="2" charset="-122"/>
                <a:cs typeface="Tahoma" pitchFamily="34" charset="0"/>
              </a:rPr>
              <a:t>Challenge of research team having necessary skills and values (cultural humility, listening, patience)</a:t>
            </a:r>
          </a:p>
          <a:p>
            <a:pPr lvl="1" eaLnBrk="1" hangingPunct="1">
              <a:lnSpc>
                <a:spcPct val="120000"/>
              </a:lnSpc>
              <a:defRPr/>
            </a:pPr>
            <a:r>
              <a:rPr lang="en-US" sz="2600" smtClean="0">
                <a:latin typeface="Tahoma" pitchFamily="34" charset="0"/>
                <a:ea typeface="SimSun" pitchFamily="2" charset="-122"/>
                <a:cs typeface="Tahoma" pitchFamily="34" charset="0"/>
              </a:rPr>
              <a:t>Challenge of individual vs. community benefit</a:t>
            </a:r>
          </a:p>
          <a:p>
            <a:pPr lvl="1" eaLnBrk="1" hangingPunct="1">
              <a:lnSpc>
                <a:spcPct val="120000"/>
              </a:lnSpc>
              <a:defRPr/>
            </a:pPr>
            <a:r>
              <a:rPr lang="en-US" sz="2600" smtClean="0">
                <a:latin typeface="Tahoma" pitchFamily="34" charset="0"/>
                <a:ea typeface="SimSun" pitchFamily="2" charset="-122"/>
                <a:cs typeface="Tahoma" pitchFamily="34" charset="0"/>
              </a:rPr>
              <a:t>Challenge of academic vs. community needs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r" eaLnBrk="1" hangingPunct="1"/>
            <a:fld id="{05835A10-7499-4A58-9ED7-E419081EA1DC}" type="slidenum">
              <a:rPr lang="en-US" sz="1000">
                <a:latin typeface="Arial" pitchFamily="34" charset="0"/>
                <a:ea typeface="ＭＳ Ｐゴシック" pitchFamily="34" charset="-128"/>
                <a:cs typeface="Arial" pitchFamily="34" charset="0"/>
              </a:rPr>
              <a:pPr algn="r" eaLnBrk="1" hangingPunct="1"/>
              <a:t>12</a:t>
            </a:fld>
            <a:endParaRPr lang="en-US" sz="1000">
              <a:latin typeface="Arial" pitchFamily="34" charset="0"/>
              <a:ea typeface="ＭＳ Ｐゴシック" pitchFamily="34" charset="-128"/>
              <a:cs typeface="Arial" pitchFamily="34" charset="0"/>
            </a:endParaRPr>
          </a:p>
        </p:txBody>
      </p:sp>
      <p:sp>
        <p:nvSpPr>
          <p:cNvPr id="19459" name="Rectangle 2"/>
          <p:cNvSpPr>
            <a:spLocks noGrp="1" noChangeArrowheads="1"/>
          </p:cNvSpPr>
          <p:nvPr>
            <p:ph type="title" idx="4294967295"/>
          </p:nvPr>
        </p:nvSpPr>
        <p:spPr>
          <a:xfrm>
            <a:off x="0" y="-381000"/>
            <a:ext cx="9109075" cy="1143000"/>
          </a:xfrm>
        </p:spPr>
        <p:txBody>
          <a:bodyPr/>
          <a:lstStyle/>
          <a:p>
            <a:pPr eaLnBrk="1" hangingPunct="1">
              <a:defRPr/>
            </a:pPr>
            <a:r>
              <a:rPr lang="en-US" sz="3400" dirty="0" smtClean="0"/>
              <a:t/>
            </a:r>
            <a:br>
              <a:rPr lang="en-US" sz="3400" dirty="0" smtClean="0"/>
            </a:br>
            <a:r>
              <a:rPr lang="en-US" sz="3400" dirty="0" smtClean="0"/>
              <a:t/>
            </a:r>
            <a:br>
              <a:rPr lang="en-US" sz="3400" dirty="0" smtClean="0"/>
            </a:br>
            <a:r>
              <a:rPr lang="en-US" sz="3200" b="0" dirty="0" smtClean="0">
                <a:latin typeface="Tahoma" pitchFamily="34" charset="0"/>
                <a:ea typeface="Tahoma" pitchFamily="34" charset="0"/>
                <a:cs typeface="Tahoma" pitchFamily="34" charset="0"/>
              </a:rPr>
              <a:t>Co-Creation of Family Listening Project (FLP)                      &gt;10-Year Partnership         </a:t>
            </a:r>
            <a:r>
              <a:rPr lang="en-US" sz="1800" b="0" dirty="0" smtClean="0">
                <a:cs typeface="Tahoma" pitchFamily="34" charset="0"/>
              </a:rPr>
              <a:t>Nina </a:t>
            </a:r>
            <a:r>
              <a:rPr lang="en-US" sz="1800" b="0" dirty="0" err="1" smtClean="0">
                <a:cs typeface="Tahoma" pitchFamily="34" charset="0"/>
              </a:rPr>
              <a:t>Wallerstein</a:t>
            </a:r>
            <a:r>
              <a:rPr lang="en-US" sz="3400" b="0" dirty="0" smtClean="0">
                <a:cs typeface="Tahoma" pitchFamily="34" charset="0"/>
              </a:rPr>
              <a:t/>
            </a:r>
            <a:br>
              <a:rPr lang="en-US" sz="3400" b="0" dirty="0" smtClean="0">
                <a:cs typeface="Tahoma" pitchFamily="34" charset="0"/>
              </a:rPr>
            </a:br>
            <a:endParaRPr lang="en-US" sz="3400" b="0" dirty="0" smtClean="0">
              <a:cs typeface="Tahoma" pitchFamily="34" charset="0"/>
            </a:endParaRPr>
          </a:p>
        </p:txBody>
      </p:sp>
      <p:sp>
        <p:nvSpPr>
          <p:cNvPr id="25604" name="Rectangle 3"/>
          <p:cNvSpPr>
            <a:spLocks noChangeArrowheads="1"/>
          </p:cNvSpPr>
          <p:nvPr/>
        </p:nvSpPr>
        <p:spPr bwMode="auto">
          <a:xfrm>
            <a:off x="228600" y="1066800"/>
            <a:ext cx="4876800" cy="5410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90000"/>
              </a:lnSpc>
              <a:spcBef>
                <a:spcPct val="30000"/>
              </a:spcBef>
              <a:spcAft>
                <a:spcPct val="50000"/>
              </a:spcAft>
              <a:defRPr/>
            </a:pPr>
            <a:r>
              <a:rPr lang="en-US" sz="2000" u="sng" dirty="0" smtClean="0">
                <a:latin typeface="Tahoma" pitchFamily="34" charset="0"/>
                <a:ea typeface="Tahoma" pitchFamily="34" charset="0"/>
                <a:cs typeface="Tahoma" pitchFamily="34" charset="0"/>
              </a:rPr>
              <a:t>Two </a:t>
            </a:r>
            <a:r>
              <a:rPr lang="en-US" sz="2000" u="sng" dirty="0" err="1" smtClean="0">
                <a:latin typeface="Tahoma" pitchFamily="34" charset="0"/>
                <a:ea typeface="Tahoma" pitchFamily="34" charset="0"/>
                <a:cs typeface="Tahoma" pitchFamily="34" charset="0"/>
              </a:rPr>
              <a:t>Indigenus</a:t>
            </a:r>
            <a:r>
              <a:rPr lang="en-US" sz="2000" u="sng" dirty="0" smtClean="0">
                <a:latin typeface="Tahoma" pitchFamily="34" charset="0"/>
                <a:ea typeface="Tahoma" pitchFamily="34" charset="0"/>
                <a:cs typeface="Tahoma" pitchFamily="34" charset="0"/>
              </a:rPr>
              <a:t> Communities</a:t>
            </a:r>
          </a:p>
          <a:p>
            <a:pPr marL="365125" indent="-255588">
              <a:lnSpc>
                <a:spcPct val="90000"/>
              </a:lnSpc>
              <a:spcBef>
                <a:spcPct val="30000"/>
              </a:spcBef>
              <a:spcAft>
                <a:spcPct val="50000"/>
              </a:spcAft>
              <a:defRPr/>
            </a:pPr>
            <a:r>
              <a:rPr lang="en-US" sz="2000" u="sng" dirty="0" smtClean="0">
                <a:latin typeface="Tahoma" pitchFamily="34" charset="0"/>
                <a:ea typeface="Tahoma" pitchFamily="34" charset="0"/>
                <a:cs typeface="Tahoma" pitchFamily="34" charset="0"/>
              </a:rPr>
              <a:t>CDC </a:t>
            </a:r>
            <a:r>
              <a:rPr lang="en-US" sz="2000" u="sng" dirty="0">
                <a:latin typeface="Tahoma" pitchFamily="34" charset="0"/>
                <a:ea typeface="Tahoma" pitchFamily="34" charset="0"/>
                <a:cs typeface="Tahoma" pitchFamily="34" charset="0"/>
              </a:rPr>
              <a:t>Grant, 1999-2003</a:t>
            </a:r>
          </a:p>
          <a:p>
            <a:pPr marL="365125" indent="-255588">
              <a:spcBef>
                <a:spcPct val="5000"/>
              </a:spcBef>
              <a:spcAft>
                <a:spcPct val="5000"/>
              </a:spcAft>
              <a:buFontTx/>
              <a:buChar char="•"/>
              <a:defRPr/>
            </a:pPr>
            <a:r>
              <a:rPr lang="en-US" sz="2000" dirty="0">
                <a:latin typeface="Tahoma" pitchFamily="34" charset="0"/>
                <a:ea typeface="Tahoma" pitchFamily="34" charset="0"/>
                <a:cs typeface="Tahoma" pitchFamily="34" charset="0"/>
              </a:rPr>
              <a:t>Aim: understand community strengths/cohesions for health, &amp; identify cultural measures</a:t>
            </a:r>
          </a:p>
          <a:p>
            <a:pPr marL="822325" lvl="1" indent="-255588">
              <a:spcAft>
                <a:spcPct val="5000"/>
              </a:spcAft>
              <a:buFontTx/>
              <a:buChar char="•"/>
              <a:defRPr/>
            </a:pPr>
            <a:r>
              <a:rPr lang="en-US" dirty="0">
                <a:latin typeface="Tahoma" pitchFamily="34" charset="0"/>
                <a:ea typeface="Tahoma" pitchFamily="34" charset="0"/>
                <a:cs typeface="Tahoma" pitchFamily="34" charset="0"/>
              </a:rPr>
              <a:t>Qualitative Approach – over 60 key informants: Interviews/FG</a:t>
            </a:r>
          </a:p>
          <a:p>
            <a:pPr marL="365125" indent="-255588">
              <a:spcAft>
                <a:spcPct val="5000"/>
              </a:spcAft>
              <a:buFontTx/>
              <a:buChar char="•"/>
              <a:defRPr/>
            </a:pPr>
            <a:endParaRPr lang="en-US" sz="2000" u="sng" dirty="0">
              <a:latin typeface="Tahoma" pitchFamily="34" charset="0"/>
              <a:ea typeface="Tahoma" pitchFamily="34" charset="0"/>
              <a:cs typeface="Tahoma" pitchFamily="34" charset="0"/>
            </a:endParaRPr>
          </a:p>
          <a:p>
            <a:pPr marL="109537">
              <a:spcAft>
                <a:spcPct val="5000"/>
              </a:spcAft>
              <a:defRPr/>
            </a:pPr>
            <a:r>
              <a:rPr lang="en-US" sz="2000" u="sng" dirty="0" err="1" smtClean="0">
                <a:latin typeface="Tahoma" pitchFamily="34" charset="0"/>
                <a:ea typeface="Tahoma" pitchFamily="34" charset="0"/>
                <a:cs typeface="Tahoma" pitchFamily="34" charset="0"/>
              </a:rPr>
              <a:t>NARCH</a:t>
            </a:r>
            <a:r>
              <a:rPr lang="en-US" sz="2000" u="sng" dirty="0">
                <a:latin typeface="Tahoma" pitchFamily="34" charset="0"/>
                <a:ea typeface="Tahoma" pitchFamily="34" charset="0"/>
                <a:cs typeface="Tahoma" pitchFamily="34" charset="0"/>
              </a:rPr>
              <a:t>,  2001-2005</a:t>
            </a:r>
          </a:p>
          <a:p>
            <a:pPr marL="365125" indent="-255588">
              <a:buFontTx/>
              <a:buChar char="•"/>
              <a:defRPr/>
            </a:pPr>
            <a:r>
              <a:rPr lang="en-US" sz="2000" dirty="0">
                <a:latin typeface="Tahoma" pitchFamily="34" charset="0"/>
                <a:ea typeface="Tahoma" pitchFamily="34" charset="0"/>
                <a:cs typeface="Tahoma" pitchFamily="34" charset="0"/>
              </a:rPr>
              <a:t>Aim: identify capacities and what keeps tribal members healthy</a:t>
            </a:r>
          </a:p>
          <a:p>
            <a:pPr marL="822325" lvl="1" indent="-255588">
              <a:buFontTx/>
              <a:buChar char="•"/>
              <a:defRPr/>
            </a:pPr>
            <a:r>
              <a:rPr lang="en-US" dirty="0">
                <a:latin typeface="Tahoma" pitchFamily="34" charset="0"/>
                <a:ea typeface="Tahoma" pitchFamily="34" charset="0"/>
                <a:cs typeface="Tahoma" pitchFamily="34" charset="0"/>
              </a:rPr>
              <a:t>Quantitative Approach – ~250 </a:t>
            </a:r>
          </a:p>
          <a:p>
            <a:pPr marL="566737" lvl="1">
              <a:defRPr/>
            </a:pPr>
            <a:r>
              <a:rPr lang="en-US" dirty="0">
                <a:latin typeface="Tahoma" pitchFamily="34" charset="0"/>
                <a:ea typeface="Tahoma" pitchFamily="34" charset="0"/>
                <a:cs typeface="Tahoma" pitchFamily="34" charset="0"/>
              </a:rPr>
              <a:t>    Community Profile </a:t>
            </a:r>
          </a:p>
          <a:p>
            <a:pPr marL="365125" indent="-255588">
              <a:buFontTx/>
              <a:buChar char="•"/>
              <a:defRPr/>
            </a:pPr>
            <a:r>
              <a:rPr lang="en-US" sz="2000" u="sng" dirty="0">
                <a:latin typeface="Tahoma" pitchFamily="34" charset="0"/>
                <a:ea typeface="Tahoma" pitchFamily="34" charset="0"/>
                <a:cs typeface="Tahoma" pitchFamily="34" charset="0"/>
              </a:rPr>
              <a:t>Findings: Concerns: </a:t>
            </a:r>
          </a:p>
          <a:p>
            <a:pPr marL="822325" lvl="1" indent="-255588">
              <a:buFontTx/>
              <a:buChar char="•"/>
              <a:defRPr/>
            </a:pPr>
            <a:r>
              <a:rPr lang="en-US" sz="2000" dirty="0">
                <a:latin typeface="Tahoma" pitchFamily="34" charset="0"/>
                <a:ea typeface="Tahoma" pitchFamily="34" charset="0"/>
                <a:cs typeface="Tahoma" pitchFamily="34" charset="0"/>
              </a:rPr>
              <a:t>Loss of Culture/Language </a:t>
            </a:r>
          </a:p>
          <a:p>
            <a:pPr marL="822325" lvl="1" indent="-255588">
              <a:buFontTx/>
              <a:buChar char="•"/>
              <a:defRPr/>
            </a:pPr>
            <a:r>
              <a:rPr lang="en-US" sz="2000" dirty="0">
                <a:latin typeface="Tahoma" pitchFamily="34" charset="0"/>
                <a:ea typeface="Tahoma" pitchFamily="34" charset="0"/>
                <a:cs typeface="Tahoma" pitchFamily="34" charset="0"/>
              </a:rPr>
              <a:t>Communication: Elders/Youth</a:t>
            </a:r>
          </a:p>
        </p:txBody>
      </p:sp>
      <p:sp>
        <p:nvSpPr>
          <p:cNvPr id="25605" name="Rectangle 3"/>
          <p:cNvSpPr>
            <a:spLocks noChangeArrowheads="1"/>
          </p:cNvSpPr>
          <p:nvPr/>
        </p:nvSpPr>
        <p:spPr bwMode="auto">
          <a:xfrm>
            <a:off x="5638800" y="1066800"/>
            <a:ext cx="3467100" cy="57515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spcBef>
                <a:spcPts val="0"/>
              </a:spcBef>
              <a:spcAft>
                <a:spcPts val="0"/>
              </a:spcAft>
              <a:defRPr/>
            </a:pPr>
            <a:r>
              <a:rPr lang="en-US" sz="2000" u="sng" dirty="0">
                <a:solidFill>
                  <a:schemeClr val="bg2"/>
                </a:solidFill>
                <a:latin typeface="Arial" pitchFamily="34" charset="0"/>
              </a:rPr>
              <a:t>CBPR Process</a:t>
            </a:r>
          </a:p>
          <a:p>
            <a:pPr marL="365125" indent="-255588">
              <a:spcBef>
                <a:spcPts val="0"/>
              </a:spcBef>
              <a:spcAft>
                <a:spcPts val="0"/>
              </a:spcAft>
              <a:buFontTx/>
              <a:buChar char="•"/>
              <a:defRPr/>
            </a:pPr>
            <a:r>
              <a:rPr lang="en-US" sz="2000" dirty="0">
                <a:solidFill>
                  <a:schemeClr val="bg2"/>
                </a:solidFill>
                <a:latin typeface="Arial" pitchFamily="34" charset="0"/>
              </a:rPr>
              <a:t>Tribal Advisory Committees</a:t>
            </a:r>
          </a:p>
          <a:p>
            <a:pPr marL="365125" indent="-255588">
              <a:buFontTx/>
              <a:buChar char="•"/>
              <a:defRPr/>
            </a:pPr>
            <a:r>
              <a:rPr lang="en-US" sz="2000" dirty="0">
                <a:solidFill>
                  <a:schemeClr val="bg2"/>
                </a:solidFill>
                <a:latin typeface="Arial" pitchFamily="34" charset="0"/>
              </a:rPr>
              <a:t>Co-developed instruments</a:t>
            </a:r>
          </a:p>
          <a:p>
            <a:pPr marL="365125" indent="-255588">
              <a:buFontTx/>
              <a:buChar char="•"/>
              <a:defRPr/>
            </a:pPr>
            <a:r>
              <a:rPr lang="en-US" sz="2000" dirty="0">
                <a:solidFill>
                  <a:schemeClr val="bg2"/>
                </a:solidFill>
                <a:latin typeface="Arial" pitchFamily="34" charset="0"/>
              </a:rPr>
              <a:t>Trained interviewers</a:t>
            </a:r>
          </a:p>
          <a:p>
            <a:pPr marL="365125" indent="-255588">
              <a:buFontTx/>
              <a:buChar char="•"/>
              <a:defRPr/>
            </a:pPr>
            <a:r>
              <a:rPr lang="en-US" sz="2000" dirty="0">
                <a:solidFill>
                  <a:schemeClr val="bg2"/>
                </a:solidFill>
                <a:latin typeface="Arial" pitchFamily="34" charset="0"/>
              </a:rPr>
              <a:t>Co-conducted interviews</a:t>
            </a:r>
          </a:p>
          <a:p>
            <a:pPr marL="365125" indent="-255588">
              <a:buFontTx/>
              <a:buChar char="•"/>
              <a:defRPr/>
            </a:pPr>
            <a:r>
              <a:rPr lang="en-US" sz="2000" dirty="0">
                <a:solidFill>
                  <a:schemeClr val="bg2"/>
                </a:solidFill>
                <a:latin typeface="Arial" pitchFamily="34" charset="0"/>
              </a:rPr>
              <a:t>Co-analyzed data</a:t>
            </a:r>
          </a:p>
          <a:p>
            <a:pPr marL="365125" indent="-255588">
              <a:defRPr/>
            </a:pPr>
            <a:endParaRPr lang="en-US" dirty="0">
              <a:solidFill>
                <a:schemeClr val="bg2"/>
              </a:solidFill>
              <a:latin typeface="Arial" pitchFamily="34" charset="0"/>
            </a:endParaRPr>
          </a:p>
          <a:p>
            <a:pPr marL="365125" indent="-255588">
              <a:defRPr/>
            </a:pPr>
            <a:r>
              <a:rPr lang="en-US" sz="2000" u="sng" dirty="0">
                <a:solidFill>
                  <a:schemeClr val="bg2"/>
                </a:solidFill>
                <a:latin typeface="Arial" pitchFamily="34" charset="0"/>
              </a:rPr>
              <a:t>Results :</a:t>
            </a:r>
          </a:p>
          <a:p>
            <a:pPr marL="109537">
              <a:defRPr/>
            </a:pPr>
            <a:r>
              <a:rPr lang="en-US" sz="2000" dirty="0">
                <a:solidFill>
                  <a:schemeClr val="bg2"/>
                </a:solidFill>
                <a:latin typeface="Arial" pitchFamily="34" charset="0"/>
              </a:rPr>
              <a:t>Community Reports  and Data returned to Tribes</a:t>
            </a:r>
          </a:p>
          <a:p>
            <a:pPr marL="109537">
              <a:defRPr/>
            </a:pPr>
            <a:endParaRPr lang="en-US" sz="2000" dirty="0">
              <a:solidFill>
                <a:schemeClr val="bg2"/>
              </a:solidFill>
              <a:latin typeface="Arial" pitchFamily="34" charset="0"/>
            </a:endParaRPr>
          </a:p>
          <a:p>
            <a:pPr marL="365125" indent="-255588">
              <a:defRPr/>
            </a:pPr>
            <a:r>
              <a:rPr lang="en-US" sz="2000" dirty="0">
                <a:solidFill>
                  <a:schemeClr val="bg2"/>
                </a:solidFill>
                <a:latin typeface="Arial" pitchFamily="34" charset="0"/>
              </a:rPr>
              <a:t>		             </a:t>
            </a:r>
          </a:p>
          <a:p>
            <a:pPr marL="822325" lvl="1" indent="-255588">
              <a:buFontTx/>
              <a:buChar char="•"/>
              <a:defRPr/>
            </a:pPr>
            <a:endParaRPr lang="en-US" dirty="0">
              <a:latin typeface="Arial" pitchFamily="34" charset="0"/>
            </a:endParaRPr>
          </a:p>
          <a:p>
            <a:pPr marL="1279525" lvl="2" indent="-255588">
              <a:buFontTx/>
              <a:buChar char="•"/>
              <a:defRPr/>
            </a:pPr>
            <a:endParaRPr lang="en-US" dirty="0">
              <a:latin typeface="Arial" pitchFamily="34" charset="0"/>
            </a:endParaRPr>
          </a:p>
          <a:p>
            <a:pPr marL="822325" lvl="1" indent="-255588">
              <a:buFontTx/>
              <a:buChar char="•"/>
              <a:defRPr/>
            </a:pPr>
            <a:endParaRPr lang="en-US" dirty="0">
              <a:latin typeface="Arial" pitchFamily="34" charset="0"/>
            </a:endParaRPr>
          </a:p>
        </p:txBody>
      </p:sp>
      <p:sp>
        <p:nvSpPr>
          <p:cNvPr id="14342" name="AutoShape 1035"/>
          <p:cNvSpPr>
            <a:spLocks noChangeArrowheads="1"/>
          </p:cNvSpPr>
          <p:nvPr/>
        </p:nvSpPr>
        <p:spPr bwMode="auto">
          <a:xfrm>
            <a:off x="5105400" y="3276600"/>
            <a:ext cx="533400" cy="609600"/>
          </a:xfrm>
          <a:prstGeom prst="leftArrow">
            <a:avLst>
              <a:gd name="adj1" fmla="val 50000"/>
              <a:gd name="adj2" fmla="val 25000"/>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txBox="1">
            <a:spLocks noGrp="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r"/>
            <a:fld id="{48CA21FB-495C-4A74-9408-98F5A3747DB0}" type="slidenum">
              <a:rPr lang="en-US" sz="1000">
                <a:latin typeface="Arial" pitchFamily="34" charset="0"/>
                <a:ea typeface="ＭＳ Ｐゴシック" pitchFamily="34" charset="-128"/>
                <a:sym typeface="Wingdings 3" pitchFamily="18" charset="2"/>
              </a:rPr>
              <a:pPr algn="r"/>
              <a:t>13</a:t>
            </a:fld>
            <a:endParaRPr lang="en-US" sz="1000">
              <a:latin typeface="Arial" pitchFamily="34" charset="0"/>
              <a:ea typeface="ＭＳ Ｐゴシック" pitchFamily="34" charset="-128"/>
              <a:sym typeface="Wingdings 3" pitchFamily="18" charset="2"/>
            </a:endParaRPr>
          </a:p>
        </p:txBody>
      </p:sp>
      <p:sp>
        <p:nvSpPr>
          <p:cNvPr id="2052" name="Rectangle 2"/>
          <p:cNvSpPr>
            <a:spLocks noGrp="1" noChangeArrowheads="1"/>
          </p:cNvSpPr>
          <p:nvPr>
            <p:ph type="title" idx="4294967295"/>
          </p:nvPr>
        </p:nvSpPr>
        <p:spPr>
          <a:xfrm>
            <a:off x="0" y="533400"/>
            <a:ext cx="6629400" cy="685800"/>
          </a:xfrm>
        </p:spPr>
        <p:txBody>
          <a:bodyPr anchor="b"/>
          <a:lstStyle/>
          <a:p>
            <a:pPr eaLnBrk="1" hangingPunct="1">
              <a:defRPr/>
            </a:pPr>
            <a:r>
              <a:rPr lang="en-US" sz="3600" dirty="0" smtClean="0">
                <a:latin typeface="Verdana" pitchFamily="34" charset="0"/>
              </a:rPr>
              <a:t>Family Listening Project</a:t>
            </a:r>
            <a:endParaRPr lang="en-US" sz="3600" i="1" dirty="0" smtClean="0">
              <a:latin typeface="Verdana" pitchFamily="34" charset="0"/>
            </a:endParaRPr>
          </a:p>
        </p:txBody>
      </p:sp>
      <p:sp>
        <p:nvSpPr>
          <p:cNvPr id="1029" name="Rectangle 3"/>
          <p:cNvSpPr>
            <a:spLocks noGrp="1" noChangeArrowheads="1"/>
          </p:cNvSpPr>
          <p:nvPr>
            <p:ph type="body" sz="half" idx="4294967295"/>
          </p:nvPr>
        </p:nvSpPr>
        <p:spPr>
          <a:xfrm>
            <a:off x="457200" y="1447800"/>
            <a:ext cx="5257800" cy="5410200"/>
          </a:xfrm>
        </p:spPr>
        <p:txBody>
          <a:bodyPr/>
          <a:lstStyle/>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Welcoming</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Family Dinner</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Our Tribal History</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Our Tribal Way of Life</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Our Tribal Vision</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Community Challenges</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Communication &amp; Help Seeking</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Recognizing Types of Anger</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Managing Anger</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Problem Solving</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Being Different</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Positive Relationships</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Building Social Support</a:t>
            </a:r>
          </a:p>
          <a:p>
            <a:pPr marL="469900" indent="-469900" eaLnBrk="1" hangingPunct="1">
              <a:lnSpc>
                <a:spcPct val="85000"/>
              </a:lnSpc>
              <a:buFont typeface="Wingdings" pitchFamily="2" charset="2"/>
              <a:buAutoNum type="arabicPeriod"/>
              <a:defRPr/>
            </a:pPr>
            <a:r>
              <a:rPr lang="en-US" sz="2000" smtClean="0">
                <a:latin typeface="Verdana" pitchFamily="34" charset="0"/>
                <a:ea typeface="ＭＳ Ｐゴシック" pitchFamily="34" charset="-128"/>
              </a:rPr>
              <a:t>Making a Commitment</a:t>
            </a:r>
          </a:p>
        </p:txBody>
      </p:sp>
      <p:sp>
        <p:nvSpPr>
          <p:cNvPr id="15366" name="Rectangle 5"/>
          <p:cNvSpPr>
            <a:spLocks noChangeArrowheads="1"/>
          </p:cNvSpPr>
          <p:nvPr/>
        </p:nvSpPr>
        <p:spPr bwMode="auto">
          <a:xfrm>
            <a:off x="4648200" y="2819400"/>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120000"/>
              </a:lnSpc>
              <a:spcBef>
                <a:spcPct val="20000"/>
              </a:spcBef>
              <a:buClr>
                <a:schemeClr val="bg2"/>
              </a:buClr>
              <a:buSzPct val="70000"/>
              <a:buFont typeface="Wingdings" pitchFamily="2" charset="2"/>
              <a:buAutoNum type="arabicPeriod" startAt="8"/>
            </a:pPr>
            <a:endParaRPr lang="en-US">
              <a:latin typeface="Verdana" pitchFamily="34" charset="0"/>
              <a:sym typeface="Wingdings 3" pitchFamily="18"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8839200" cy="944562"/>
          </a:xfrm>
        </p:spPr>
        <p:txBody>
          <a:bodyPr/>
          <a:lstStyle/>
          <a:p>
            <a:pPr>
              <a:defRPr/>
            </a:pPr>
            <a:r>
              <a:rPr lang="en-US" sz="3600" dirty="0" smtClean="0"/>
              <a:t>	</a:t>
            </a:r>
            <a:r>
              <a:rPr lang="en-US" sz="3600" b="0" dirty="0" smtClean="0">
                <a:latin typeface="Tahoma" pitchFamily="34" charset="0"/>
                <a:cs typeface="Tahoma" pitchFamily="34" charset="0"/>
              </a:rPr>
              <a:t>Pre-post Results/Outcomes </a:t>
            </a:r>
          </a:p>
        </p:txBody>
      </p:sp>
      <p:sp>
        <p:nvSpPr>
          <p:cNvPr id="30723" name="Content Placeholder 2"/>
          <p:cNvSpPr>
            <a:spLocks noGrp="1"/>
          </p:cNvSpPr>
          <p:nvPr>
            <p:ph idx="1"/>
          </p:nvPr>
        </p:nvSpPr>
        <p:spPr>
          <a:xfrm>
            <a:off x="1066800" y="1600200"/>
            <a:ext cx="7620000" cy="4525963"/>
          </a:xfrm>
        </p:spPr>
        <p:txBody>
          <a:bodyPr/>
          <a:lstStyle/>
          <a:p>
            <a:pPr>
              <a:defRPr/>
            </a:pPr>
            <a:endParaRPr lang="en-US" sz="2800" u="sng" dirty="0" smtClean="0">
              <a:latin typeface="Tahoma" pitchFamily="34" charset="0"/>
              <a:cs typeface="Tahoma" pitchFamily="34" charset="0"/>
            </a:endParaRPr>
          </a:p>
          <a:p>
            <a:pPr>
              <a:defRPr/>
            </a:pPr>
            <a:r>
              <a:rPr lang="en-US" sz="2800" u="sng" dirty="0" smtClean="0">
                <a:latin typeface="Tahoma" pitchFamily="34" charset="0"/>
                <a:cs typeface="Tahoma" pitchFamily="34" charset="0"/>
              </a:rPr>
              <a:t>Child Anxiety</a:t>
            </a:r>
            <a:r>
              <a:rPr lang="en-US" sz="2800" dirty="0" smtClean="0">
                <a:latin typeface="Tahoma" pitchFamily="34" charset="0"/>
                <a:cs typeface="Tahoma" pitchFamily="34" charset="0"/>
              </a:rPr>
              <a:t> </a:t>
            </a:r>
          </a:p>
          <a:p>
            <a:pPr>
              <a:buFontTx/>
              <a:buNone/>
              <a:defRPr/>
            </a:pPr>
            <a:r>
              <a:rPr lang="en-US" sz="2800" dirty="0" smtClean="0">
                <a:latin typeface="Tahoma" pitchFamily="34" charset="0"/>
                <a:cs typeface="Tahoma" pitchFamily="34" charset="0"/>
              </a:rPr>
              <a:t>	Was reduced upon completing the program </a:t>
            </a:r>
          </a:p>
          <a:p>
            <a:pPr>
              <a:buFontTx/>
              <a:buNone/>
              <a:defRPr/>
            </a:pPr>
            <a:r>
              <a:rPr lang="en-US" sz="2800" dirty="0" smtClean="0">
                <a:latin typeface="Tahoma" pitchFamily="34" charset="0"/>
                <a:cs typeface="Tahoma" pitchFamily="34" charset="0"/>
              </a:rPr>
              <a:t>    (p-value = .02).</a:t>
            </a:r>
          </a:p>
          <a:p>
            <a:pPr>
              <a:buFontTx/>
              <a:buNone/>
              <a:defRPr/>
            </a:pPr>
            <a:endParaRPr lang="en-US" sz="2800" u="sng" dirty="0" smtClean="0">
              <a:latin typeface="Tahoma" pitchFamily="34" charset="0"/>
              <a:cs typeface="Tahoma" pitchFamily="34" charset="0"/>
            </a:endParaRPr>
          </a:p>
          <a:p>
            <a:pPr>
              <a:defRPr/>
            </a:pPr>
            <a:r>
              <a:rPr lang="en-US" sz="2800" u="sng" dirty="0" smtClean="0">
                <a:latin typeface="Tahoma" pitchFamily="34" charset="0"/>
                <a:cs typeface="Tahoma" pitchFamily="34" charset="0"/>
              </a:rPr>
              <a:t>Child Coping with Depression</a:t>
            </a:r>
            <a:r>
              <a:rPr lang="en-US" sz="2800" dirty="0" smtClean="0">
                <a:latin typeface="Tahoma" pitchFamily="34" charset="0"/>
                <a:cs typeface="Tahoma" pitchFamily="34" charset="0"/>
              </a:rPr>
              <a:t> </a:t>
            </a:r>
          </a:p>
          <a:p>
            <a:pPr>
              <a:buFontTx/>
              <a:buNone/>
              <a:defRPr/>
            </a:pPr>
            <a:r>
              <a:rPr lang="en-US" sz="2800" dirty="0" smtClean="0">
                <a:latin typeface="Tahoma" pitchFamily="34" charset="0"/>
                <a:cs typeface="Tahoma" pitchFamily="34" charset="0"/>
              </a:rPr>
              <a:t>	Felt more capable of coping with depression symptoms upon completing the program </a:t>
            </a:r>
          </a:p>
          <a:p>
            <a:pPr>
              <a:buFontTx/>
              <a:buNone/>
              <a:defRPr/>
            </a:pPr>
            <a:r>
              <a:rPr lang="en-US" sz="2800" dirty="0" smtClean="0">
                <a:latin typeface="Tahoma" pitchFamily="34" charset="0"/>
                <a:cs typeface="Tahoma" pitchFamily="34" charset="0"/>
              </a:rPr>
              <a:t>   (p-value =.02)</a:t>
            </a:r>
          </a:p>
          <a:p>
            <a:pPr>
              <a:buFontTx/>
              <a:buNone/>
              <a:defRPr/>
            </a:pPr>
            <a:endParaRPr lang="en-US" sz="2400" dirty="0" smtClean="0"/>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0"/>
            <a:ext cx="8077200" cy="715963"/>
          </a:xfrm>
        </p:spPr>
        <p:txBody>
          <a:bodyPr/>
          <a:lstStyle/>
          <a:p>
            <a:pPr eaLnBrk="1" hangingPunct="1">
              <a:defRPr/>
            </a:pPr>
            <a:r>
              <a:rPr lang="en-US" sz="3600" b="0" dirty="0" smtClean="0">
                <a:latin typeface="Tahoma" pitchFamily="34" charset="0"/>
              </a:rPr>
              <a:t>Outcomes: Culture (Kids &amp; Adults)</a:t>
            </a:r>
          </a:p>
        </p:txBody>
      </p:sp>
      <p:sp>
        <p:nvSpPr>
          <p:cNvPr id="32771" name="Rectangle 3"/>
          <p:cNvSpPr>
            <a:spLocks noGrp="1" noChangeArrowheads="1"/>
          </p:cNvSpPr>
          <p:nvPr>
            <p:ph type="body" idx="1"/>
          </p:nvPr>
        </p:nvSpPr>
        <p:spPr>
          <a:xfrm>
            <a:off x="990600" y="762000"/>
            <a:ext cx="7924800" cy="6096000"/>
          </a:xfrm>
        </p:spPr>
        <p:txBody>
          <a:bodyPr/>
          <a:lstStyle/>
          <a:p>
            <a:pPr eaLnBrk="1" hangingPunct="1">
              <a:lnSpc>
                <a:spcPct val="80000"/>
              </a:lnSpc>
              <a:buFontTx/>
              <a:buNone/>
              <a:defRPr/>
            </a:pPr>
            <a:endParaRPr lang="en-US" sz="1600" dirty="0" smtClean="0">
              <a:latin typeface="Tahoma" pitchFamily="34" charset="0"/>
            </a:endParaRPr>
          </a:p>
          <a:p>
            <a:pPr eaLnBrk="1" hangingPunct="1">
              <a:lnSpc>
                <a:spcPct val="80000"/>
              </a:lnSpc>
              <a:buFontTx/>
              <a:buNone/>
              <a:defRPr/>
            </a:pPr>
            <a:r>
              <a:rPr lang="en-US" sz="2000" dirty="0" smtClean="0">
                <a:latin typeface="Tahoma" pitchFamily="34" charset="0"/>
              </a:rPr>
              <a:t>		</a:t>
            </a:r>
            <a:r>
              <a:rPr lang="en-US" sz="2800" b="1" dirty="0" smtClean="0">
                <a:solidFill>
                  <a:srgbClr val="0000FF"/>
                </a:solidFill>
                <a:latin typeface="Tahoma" pitchFamily="34" charset="0"/>
                <a:sym typeface="Wingdings" pitchFamily="2" charset="2"/>
              </a:rPr>
              <a:t></a:t>
            </a:r>
            <a:r>
              <a:rPr lang="en-US" sz="2800" b="1" dirty="0" smtClean="0">
                <a:latin typeface="Tahoma" pitchFamily="34" charset="0"/>
              </a:rPr>
              <a:t> </a:t>
            </a:r>
            <a:r>
              <a:rPr lang="en-US" sz="2800" dirty="0" smtClean="0">
                <a:latin typeface="Tahoma" pitchFamily="34" charset="0"/>
              </a:rPr>
              <a:t>I am proud to be from my tribe</a:t>
            </a:r>
            <a:r>
              <a:rPr lang="en-US" sz="2400" dirty="0" smtClean="0">
                <a:latin typeface="Tahoma" pitchFamily="34" charset="0"/>
              </a:rPr>
              <a:t>.  </a:t>
            </a:r>
          </a:p>
          <a:p>
            <a:pPr eaLnBrk="1" hangingPunct="1">
              <a:lnSpc>
                <a:spcPct val="80000"/>
              </a:lnSpc>
              <a:buFontTx/>
              <a:buNone/>
              <a:defRPr/>
            </a:pPr>
            <a:endParaRPr lang="en-US" sz="2000" i="1" dirty="0" smtClean="0">
              <a:latin typeface="Tahoma" pitchFamily="34" charset="0"/>
            </a:endParaRPr>
          </a:p>
          <a:p>
            <a:pPr eaLnBrk="1" hangingPunct="1">
              <a:lnSpc>
                <a:spcPct val="80000"/>
              </a:lnSpc>
              <a:buFontTx/>
              <a:buNone/>
              <a:defRPr/>
            </a:pPr>
            <a:r>
              <a:rPr lang="en-US" sz="2000" i="1" dirty="0" smtClean="0">
                <a:latin typeface="Tahoma" pitchFamily="34" charset="0"/>
              </a:rPr>
              <a:t>“</a:t>
            </a:r>
            <a:r>
              <a:rPr lang="en-US" sz="2400" i="1" dirty="0" smtClean="0">
                <a:latin typeface="Tahoma" pitchFamily="34" charset="0"/>
              </a:rPr>
              <a:t>I felt good when he as talking about the ancestors that all ancestors did all those things”  --</a:t>
            </a:r>
            <a:r>
              <a:rPr lang="en-US" sz="1800" i="1" dirty="0" smtClean="0">
                <a:latin typeface="Tahoma" pitchFamily="34" charset="0"/>
              </a:rPr>
              <a:t>Child </a:t>
            </a:r>
          </a:p>
          <a:p>
            <a:pPr lvl="1" algn="ctr" eaLnBrk="1" hangingPunct="1">
              <a:lnSpc>
                <a:spcPct val="80000"/>
              </a:lnSpc>
              <a:buFontTx/>
              <a:buNone/>
              <a:defRPr/>
            </a:pPr>
            <a:endParaRPr lang="en-US" sz="2400" i="1" dirty="0" smtClean="0">
              <a:latin typeface="Tahoma" pitchFamily="34" charset="0"/>
            </a:endParaRPr>
          </a:p>
          <a:p>
            <a:pPr eaLnBrk="1" hangingPunct="1">
              <a:lnSpc>
                <a:spcPct val="80000"/>
              </a:lnSpc>
              <a:buFontTx/>
              <a:buNone/>
              <a:defRPr/>
            </a:pPr>
            <a:r>
              <a:rPr lang="en-US" sz="2400" i="1" dirty="0" smtClean="0">
                <a:latin typeface="Tahoma" pitchFamily="34" charset="0"/>
              </a:rPr>
              <a:t>“It felt very good because I finally learned about our culture”  --</a:t>
            </a:r>
            <a:r>
              <a:rPr lang="en-US" sz="1800" i="1" dirty="0" smtClean="0">
                <a:latin typeface="Tahoma" pitchFamily="34" charset="0"/>
              </a:rPr>
              <a:t>Child </a:t>
            </a:r>
          </a:p>
          <a:p>
            <a:pPr eaLnBrk="1" hangingPunct="1">
              <a:lnSpc>
                <a:spcPct val="80000"/>
              </a:lnSpc>
              <a:buFontTx/>
              <a:buNone/>
              <a:defRPr/>
            </a:pPr>
            <a:endParaRPr lang="en-US" sz="2400" i="1" dirty="0" smtClean="0">
              <a:latin typeface="Tahoma" pitchFamily="34" charset="0"/>
            </a:endParaRPr>
          </a:p>
          <a:p>
            <a:pPr eaLnBrk="1" hangingPunct="1">
              <a:lnSpc>
                <a:spcPct val="80000"/>
              </a:lnSpc>
              <a:buFontTx/>
              <a:buNone/>
              <a:defRPr/>
            </a:pPr>
            <a:r>
              <a:rPr lang="en-US" sz="2400" i="1" dirty="0" smtClean="0">
                <a:latin typeface="Tahoma" pitchFamily="34" charset="0"/>
              </a:rPr>
              <a:t>“I am grateful that I'm learning our way of life.  I want for me &amp; my family to learn as much as we can.” –</a:t>
            </a:r>
            <a:r>
              <a:rPr lang="en-US" sz="1800" i="1" dirty="0" smtClean="0">
                <a:latin typeface="Tahoma" pitchFamily="34" charset="0"/>
              </a:rPr>
              <a:t>Adult </a:t>
            </a:r>
          </a:p>
          <a:p>
            <a:pPr lvl="1" algn="ctr" eaLnBrk="1" hangingPunct="1">
              <a:lnSpc>
                <a:spcPct val="80000"/>
              </a:lnSpc>
              <a:buFontTx/>
              <a:buNone/>
              <a:defRPr/>
            </a:pPr>
            <a:endParaRPr lang="en-US" sz="2400" i="1" dirty="0" smtClean="0">
              <a:latin typeface="Tahoma" pitchFamily="34" charset="0"/>
            </a:endParaRPr>
          </a:p>
          <a:p>
            <a:pPr eaLnBrk="1" hangingPunct="1">
              <a:lnSpc>
                <a:spcPct val="80000"/>
              </a:lnSpc>
              <a:buFontTx/>
              <a:buNone/>
              <a:defRPr/>
            </a:pPr>
            <a:r>
              <a:rPr lang="en-US" sz="2400" i="1" dirty="0" smtClean="0">
                <a:latin typeface="Tahoma" pitchFamily="34" charset="0"/>
              </a:rPr>
              <a:t>“That our culture and tradition are important for our people of this community and they continue to participate in any cultural/traditional activities.” </a:t>
            </a:r>
          </a:p>
          <a:p>
            <a:pPr eaLnBrk="1" hangingPunct="1">
              <a:lnSpc>
                <a:spcPct val="80000"/>
              </a:lnSpc>
              <a:buFontTx/>
              <a:buNone/>
              <a:defRPr/>
            </a:pPr>
            <a:r>
              <a:rPr lang="en-US" sz="2400" i="1" dirty="0" smtClean="0">
                <a:latin typeface="Tahoma" pitchFamily="34" charset="0"/>
              </a:rPr>
              <a:t>		</a:t>
            </a:r>
            <a:r>
              <a:rPr lang="en-US" sz="1800" i="1" dirty="0" smtClean="0">
                <a:latin typeface="Tahoma" pitchFamily="34" charset="0"/>
              </a:rPr>
              <a:t>--Adult</a:t>
            </a:r>
            <a:r>
              <a:rPr lang="en-US" sz="2000" i="1" dirty="0" smtClean="0">
                <a:latin typeface="Tahoma" pitchFamily="34" charset="0"/>
              </a:rPr>
              <a:t> </a:t>
            </a:r>
          </a:p>
          <a:p>
            <a:pPr lvl="1" algn="ctr" eaLnBrk="1" hangingPunct="1">
              <a:lnSpc>
                <a:spcPct val="80000"/>
              </a:lnSpc>
              <a:buFontTx/>
              <a:buNone/>
              <a:defRPr/>
            </a:pPr>
            <a:endParaRPr lang="en-US" sz="2400" i="1" dirty="0" smtClean="0">
              <a:latin typeface="Tahoma" pitchFamily="34" charset="0"/>
            </a:endParaRPr>
          </a:p>
          <a:p>
            <a:pPr lvl="1" algn="ctr" eaLnBrk="1" hangingPunct="1">
              <a:lnSpc>
                <a:spcPct val="80000"/>
              </a:lnSpc>
              <a:buFontTx/>
              <a:buNone/>
              <a:defRPr/>
            </a:pPr>
            <a:endParaRPr lang="en-US" sz="1800" i="1" dirty="0" smtClean="0">
              <a:latin typeface="Tahoma" pitchFamily="34" charset="0"/>
            </a:endParaRPr>
          </a:p>
        </p:txBody>
      </p:sp>
      <p:sp>
        <p:nvSpPr>
          <p:cNvPr id="17412" name="Line 4"/>
          <p:cNvSpPr>
            <a:spLocks noChangeShapeType="1"/>
          </p:cNvSpPr>
          <p:nvPr/>
        </p:nvSpPr>
        <p:spPr bwMode="auto">
          <a:xfrm>
            <a:off x="0" y="8382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Rot="1" noChangeArrowheads="1"/>
          </p:cNvSpPr>
          <p:nvPr>
            <p:ph type="title"/>
          </p:nvPr>
        </p:nvSpPr>
        <p:spPr/>
        <p:txBody>
          <a:bodyPr/>
          <a:lstStyle/>
          <a:p>
            <a:pPr eaLnBrk="1" hangingPunct="1">
              <a:defRPr/>
            </a:pPr>
            <a:r>
              <a:rPr lang="en-US" dirty="0" smtClean="0"/>
              <a:t>Youth Empowerment Strategies!</a:t>
            </a:r>
          </a:p>
        </p:txBody>
      </p:sp>
      <p:sp>
        <p:nvSpPr>
          <p:cNvPr id="14347" name="Rectangle 11"/>
          <p:cNvSpPr>
            <a:spLocks noGrp="1" noChangeArrowheads="1"/>
          </p:cNvSpPr>
          <p:nvPr>
            <p:ph type="body" sz="half" idx="1"/>
          </p:nvPr>
        </p:nvSpPr>
        <p:spPr>
          <a:xfrm>
            <a:off x="76200" y="1600200"/>
            <a:ext cx="5638800" cy="4525963"/>
          </a:xfrm>
        </p:spPr>
        <p:txBody>
          <a:bodyPr/>
          <a:lstStyle/>
          <a:p>
            <a:pPr eaLnBrk="1" hangingPunct="1">
              <a:defRPr/>
            </a:pPr>
            <a:r>
              <a:rPr lang="en-US" b="1" dirty="0" smtClean="0"/>
              <a:t>An afterschool empowerment education and participatory action program for low income Latino, Black, Asian youth, Bay Area, CA</a:t>
            </a:r>
          </a:p>
          <a:p>
            <a:pPr eaLnBrk="1" hangingPunct="1">
              <a:defRPr/>
            </a:pPr>
            <a:r>
              <a:rPr lang="en-US" b="1" dirty="0" smtClean="0"/>
              <a:t>5</a:t>
            </a:r>
            <a:r>
              <a:rPr lang="en-US" b="1" baseline="30000" dirty="0" smtClean="0"/>
              <a:t>th</a:t>
            </a:r>
            <a:r>
              <a:rPr lang="en-US" b="1" dirty="0" smtClean="0"/>
              <a:t> -7</a:t>
            </a:r>
            <a:r>
              <a:rPr lang="en-US" b="1" baseline="30000" dirty="0" smtClean="0"/>
              <a:t>th</a:t>
            </a:r>
            <a:r>
              <a:rPr lang="en-US" b="1" dirty="0" smtClean="0"/>
              <a:t> graders</a:t>
            </a:r>
          </a:p>
          <a:p>
            <a:pPr eaLnBrk="1" hangingPunct="1">
              <a:defRPr/>
            </a:pPr>
            <a:r>
              <a:rPr lang="en-US" b="1" dirty="0" smtClean="0"/>
              <a:t>Small groups: 6-12/group</a:t>
            </a:r>
          </a:p>
          <a:p>
            <a:pPr eaLnBrk="1" hangingPunct="1">
              <a:defRPr/>
            </a:pPr>
            <a:r>
              <a:rPr lang="en-US" b="1" dirty="0" smtClean="0"/>
              <a:t>Co-facilitated by                                  HS and college students</a:t>
            </a:r>
          </a:p>
        </p:txBody>
      </p:sp>
      <p:pic>
        <p:nvPicPr>
          <p:cNvPr id="18436" name="Picture 7" descr="group 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8109" r="3636" b="8109"/>
          <a:stretch>
            <a:fillRect/>
          </a:stretch>
        </p:blipFill>
        <p:spPr>
          <a:xfrm>
            <a:off x="4876800" y="3733800"/>
            <a:ext cx="4038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1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l="4256" t="8835" r="2127"/>
          <a:stretch>
            <a:fillRect/>
          </a:stretch>
        </p:blipFill>
        <p:spPr>
          <a:xfrm>
            <a:off x="5638800" y="1295400"/>
            <a:ext cx="3352800" cy="23590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381000" y="838200"/>
            <a:ext cx="2362200" cy="54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endParaRPr lang="en-US" sz="800" dirty="0">
              <a:solidFill>
                <a:srgbClr val="FF9933"/>
              </a:solidFill>
              <a:effectLst>
                <a:outerShdw blurRad="38100" dist="38100" dir="2700000" algn="tl">
                  <a:srgbClr val="000000"/>
                </a:outerShdw>
              </a:effectLst>
            </a:endParaRPr>
          </a:p>
          <a:p>
            <a:pPr>
              <a:spcBef>
                <a:spcPct val="20000"/>
              </a:spcBef>
              <a:defRPr/>
            </a:pPr>
            <a:r>
              <a:rPr lang="en-US" sz="2400" dirty="0">
                <a:solidFill>
                  <a:srgbClr val="FF9933"/>
                </a:solidFill>
                <a:effectLst>
                  <a:outerShdw blurRad="38100" dist="38100" dir="2700000" algn="tl">
                    <a:srgbClr val="000000"/>
                  </a:outerShdw>
                </a:effectLst>
              </a:rPr>
              <a:t>Participation in YES! groups</a:t>
            </a:r>
          </a:p>
          <a:p>
            <a:pPr>
              <a:spcBef>
                <a:spcPct val="20000"/>
              </a:spcBef>
              <a:defRPr/>
            </a:pPr>
            <a:endParaRPr lang="en-US" dirty="0">
              <a:solidFill>
                <a:srgbClr val="FF9933"/>
              </a:solidFill>
              <a:effectLst>
                <a:outerShdw blurRad="38100" dist="38100" dir="2700000" algn="tl">
                  <a:srgbClr val="000000"/>
                </a:outerShdw>
              </a:effectLst>
            </a:endParaRPr>
          </a:p>
          <a:p>
            <a:pPr>
              <a:spcBef>
                <a:spcPct val="20000"/>
              </a:spcBef>
              <a:defRPr/>
            </a:pPr>
            <a:r>
              <a:rPr lang="en-US" sz="2400" dirty="0">
                <a:effectLst>
                  <a:outerShdw blurRad="38100" dist="38100" dir="2700000" algn="tl">
                    <a:srgbClr val="000000"/>
                  </a:outerShdw>
                </a:effectLst>
              </a:rPr>
              <a:t>Empowerment Education </a:t>
            </a:r>
          </a:p>
          <a:p>
            <a:pPr>
              <a:spcBef>
                <a:spcPct val="20000"/>
              </a:spcBef>
              <a:defRPr/>
            </a:pPr>
            <a:endParaRPr lang="en-US" sz="1400" dirty="0">
              <a:effectLst>
                <a:outerShdw blurRad="38100" dist="38100" dir="2700000" algn="tl">
                  <a:srgbClr val="000000"/>
                </a:outerShdw>
              </a:effectLst>
            </a:endParaRPr>
          </a:p>
          <a:p>
            <a:pPr>
              <a:spcBef>
                <a:spcPct val="20000"/>
              </a:spcBef>
              <a:defRPr/>
            </a:pPr>
            <a:r>
              <a:rPr lang="en-US" sz="2400" dirty="0">
                <a:effectLst>
                  <a:outerShdw blurRad="38100" dist="38100" dir="2700000" algn="tl">
                    <a:srgbClr val="000000"/>
                  </a:outerShdw>
                </a:effectLst>
              </a:rPr>
              <a:t>CBPR (kids as researchers):</a:t>
            </a:r>
          </a:p>
          <a:p>
            <a:pPr>
              <a:spcBef>
                <a:spcPct val="20000"/>
              </a:spcBef>
              <a:defRPr/>
            </a:pPr>
            <a:endParaRPr lang="en-US" sz="800" dirty="0">
              <a:effectLst>
                <a:outerShdw blurRad="38100" dist="38100" dir="2700000" algn="tl">
                  <a:srgbClr val="000000"/>
                </a:outerShdw>
              </a:effectLst>
            </a:endParaRPr>
          </a:p>
          <a:p>
            <a:pPr>
              <a:spcBef>
                <a:spcPct val="20000"/>
              </a:spcBef>
              <a:buClr>
                <a:srgbClr val="FF9933"/>
              </a:buClr>
              <a:buSzPct val="75000"/>
              <a:buFont typeface="Wingdings" pitchFamily="2" charset="2"/>
              <a:buChar char="§"/>
              <a:defRPr/>
            </a:pPr>
            <a:r>
              <a:rPr lang="en-US" sz="2400" dirty="0">
                <a:effectLst>
                  <a:outerShdw blurRad="38100" dist="38100" dir="2700000" algn="tl">
                    <a:srgbClr val="000000"/>
                  </a:outerShdw>
                </a:effectLst>
              </a:rPr>
              <a:t> </a:t>
            </a:r>
            <a:r>
              <a:rPr lang="en-US" sz="2400" dirty="0" err="1">
                <a:effectLst>
                  <a:outerShdw blurRad="38100" dist="38100" dir="2700000" algn="tl">
                    <a:srgbClr val="000000"/>
                  </a:outerShdw>
                </a:effectLst>
              </a:rPr>
              <a:t>Photovoice</a:t>
            </a:r>
            <a:endParaRPr lang="en-US" sz="2400" dirty="0">
              <a:effectLst>
                <a:outerShdw blurRad="38100" dist="38100" dir="2700000" algn="tl">
                  <a:srgbClr val="000000"/>
                </a:outerShdw>
              </a:effectLst>
            </a:endParaRPr>
          </a:p>
          <a:p>
            <a:pPr>
              <a:spcBef>
                <a:spcPct val="20000"/>
              </a:spcBef>
              <a:buClr>
                <a:srgbClr val="FF9933"/>
              </a:buClr>
              <a:buSzPct val="75000"/>
              <a:buFont typeface="Wingdings" pitchFamily="2" charset="2"/>
              <a:buChar char="§"/>
              <a:defRPr/>
            </a:pPr>
            <a:r>
              <a:rPr lang="en-US" sz="2400" dirty="0">
                <a:effectLst>
                  <a:outerShdw blurRad="38100" dist="38100" dir="2700000" algn="tl">
                    <a:srgbClr val="000000"/>
                  </a:outerShdw>
                </a:effectLst>
              </a:rPr>
              <a:t> Community asset/problem mapping</a:t>
            </a:r>
          </a:p>
          <a:p>
            <a:pPr>
              <a:spcBef>
                <a:spcPct val="20000"/>
              </a:spcBef>
              <a:buClr>
                <a:srgbClr val="FF9933"/>
              </a:buClr>
              <a:buSzPct val="75000"/>
              <a:buFont typeface="Wingdings" pitchFamily="2" charset="2"/>
              <a:buChar char="§"/>
              <a:defRPr/>
            </a:pPr>
            <a:r>
              <a:rPr lang="en-US" sz="2400" dirty="0">
                <a:effectLst>
                  <a:outerShdw blurRad="38100" dist="38100" dir="2700000" algn="tl">
                    <a:srgbClr val="000000"/>
                  </a:outerShdw>
                </a:effectLst>
              </a:rPr>
              <a:t>Social Action</a:t>
            </a:r>
          </a:p>
        </p:txBody>
      </p:sp>
      <p:sp>
        <p:nvSpPr>
          <p:cNvPr id="121861" name="Text Box 5"/>
          <p:cNvSpPr txBox="1">
            <a:spLocks noChangeArrowheads="1"/>
          </p:cNvSpPr>
          <p:nvPr/>
        </p:nvSpPr>
        <p:spPr bwMode="auto">
          <a:xfrm>
            <a:off x="3276600" y="990600"/>
            <a:ext cx="3124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defRPr/>
            </a:pPr>
            <a:r>
              <a:rPr lang="en-US" sz="2400" dirty="0">
                <a:solidFill>
                  <a:srgbClr val="FF9933"/>
                </a:solidFill>
                <a:effectLst>
                  <a:outerShdw blurRad="38100" dist="38100" dir="2700000" algn="tl">
                    <a:srgbClr val="000000"/>
                  </a:outerShdw>
                </a:effectLst>
              </a:rPr>
              <a:t>Short term Empowerment Outcomes</a:t>
            </a:r>
          </a:p>
          <a:p>
            <a:pPr>
              <a:spcBef>
                <a:spcPts val="600"/>
              </a:spcBef>
              <a:defRPr/>
            </a:pPr>
            <a:r>
              <a:rPr lang="en-US" sz="2400" dirty="0">
                <a:effectLst>
                  <a:outerShdw blurRad="38100" dist="38100" dir="2700000" algn="tl">
                    <a:srgbClr val="000000"/>
                  </a:outerShdw>
                </a:effectLst>
              </a:rPr>
              <a:t>Team Cohesion</a:t>
            </a:r>
          </a:p>
          <a:p>
            <a:pPr>
              <a:spcBef>
                <a:spcPts val="0"/>
              </a:spcBef>
              <a:defRPr/>
            </a:pPr>
            <a:endParaRPr lang="en-US" sz="2400" dirty="0">
              <a:effectLst>
                <a:outerShdw blurRad="38100" dist="38100" dir="2700000" algn="tl">
                  <a:srgbClr val="000000"/>
                </a:outerShdw>
              </a:effectLst>
            </a:endParaRPr>
          </a:p>
          <a:p>
            <a:pPr>
              <a:spcBef>
                <a:spcPts val="0"/>
              </a:spcBef>
              <a:defRPr/>
            </a:pPr>
            <a:r>
              <a:rPr lang="en-US" sz="2400" dirty="0">
                <a:effectLst>
                  <a:outerShdw blurRad="38100" dist="38100" dir="2700000" algn="tl">
                    <a:srgbClr val="000000"/>
                  </a:outerShdw>
                </a:effectLst>
              </a:rPr>
              <a:t>Future Orientation</a:t>
            </a:r>
          </a:p>
          <a:p>
            <a:pPr>
              <a:spcBef>
                <a:spcPts val="0"/>
              </a:spcBef>
              <a:defRPr/>
            </a:pPr>
            <a:endParaRPr lang="en-US" sz="800" dirty="0">
              <a:effectLst>
                <a:outerShdw blurRad="38100" dist="38100" dir="2700000" algn="tl">
                  <a:srgbClr val="000000"/>
                </a:outerShdw>
              </a:effectLst>
            </a:endParaRPr>
          </a:p>
          <a:p>
            <a:pPr>
              <a:spcBef>
                <a:spcPts val="0"/>
              </a:spcBef>
              <a:defRPr/>
            </a:pPr>
            <a:endParaRPr lang="en-US" sz="2400" dirty="0">
              <a:effectLst>
                <a:outerShdw blurRad="38100" dist="38100" dir="2700000" algn="tl">
                  <a:srgbClr val="000000"/>
                </a:outerShdw>
              </a:effectLst>
            </a:endParaRPr>
          </a:p>
          <a:p>
            <a:pPr>
              <a:spcBef>
                <a:spcPts val="0"/>
              </a:spcBef>
              <a:defRPr/>
            </a:pPr>
            <a:r>
              <a:rPr lang="en-US" sz="2400" dirty="0">
                <a:effectLst>
                  <a:outerShdw blurRad="38100" dist="38100" dir="2700000" algn="tl">
                    <a:srgbClr val="000000"/>
                  </a:outerShdw>
                </a:effectLst>
              </a:rPr>
              <a:t>Self-Confidence</a:t>
            </a:r>
          </a:p>
          <a:p>
            <a:pPr>
              <a:spcBef>
                <a:spcPts val="0"/>
              </a:spcBef>
              <a:defRPr/>
            </a:pPr>
            <a:endParaRPr lang="en-US" sz="2400" dirty="0">
              <a:effectLst>
                <a:outerShdw blurRad="38100" dist="38100" dir="2700000" algn="tl">
                  <a:srgbClr val="000000"/>
                </a:outerShdw>
              </a:effectLst>
            </a:endParaRPr>
          </a:p>
          <a:p>
            <a:pPr>
              <a:spcBef>
                <a:spcPts val="0"/>
              </a:spcBef>
              <a:defRPr/>
            </a:pPr>
            <a:r>
              <a:rPr lang="en-US" sz="2400" dirty="0">
                <a:effectLst>
                  <a:outerShdw blurRad="38100" dist="38100" dir="2700000" algn="tl">
                    <a:srgbClr val="000000"/>
                  </a:outerShdw>
                </a:effectLst>
              </a:rPr>
              <a:t>Design &amp; implement   project</a:t>
            </a:r>
          </a:p>
          <a:p>
            <a:pPr>
              <a:spcBef>
                <a:spcPts val="0"/>
              </a:spcBef>
              <a:defRPr/>
            </a:pPr>
            <a:endParaRPr lang="en-US" sz="800" dirty="0">
              <a:effectLst>
                <a:outerShdw blurRad="38100" dist="38100" dir="2700000" algn="tl">
                  <a:srgbClr val="000000"/>
                </a:outerShdw>
              </a:effectLst>
            </a:endParaRPr>
          </a:p>
          <a:p>
            <a:pPr>
              <a:spcBef>
                <a:spcPts val="0"/>
              </a:spcBef>
              <a:defRPr/>
            </a:pPr>
            <a:endParaRPr lang="en-US" sz="2400" dirty="0">
              <a:effectLst>
                <a:outerShdw blurRad="38100" dist="38100" dir="2700000" algn="tl">
                  <a:srgbClr val="000000"/>
                </a:outerShdw>
              </a:effectLst>
            </a:endParaRPr>
          </a:p>
          <a:p>
            <a:pPr>
              <a:spcBef>
                <a:spcPts val="0"/>
              </a:spcBef>
              <a:defRPr/>
            </a:pPr>
            <a:r>
              <a:rPr lang="en-US" sz="2400" dirty="0">
                <a:effectLst>
                  <a:outerShdw blurRad="38100" dist="38100" dir="2700000" algn="tl">
                    <a:srgbClr val="000000"/>
                  </a:outerShdw>
                </a:effectLst>
              </a:rPr>
              <a:t>More   participation</a:t>
            </a:r>
          </a:p>
        </p:txBody>
      </p:sp>
      <p:sp>
        <p:nvSpPr>
          <p:cNvPr id="121862" name="Text Box 6"/>
          <p:cNvSpPr txBox="1">
            <a:spLocks noChangeArrowheads="1"/>
          </p:cNvSpPr>
          <p:nvPr/>
        </p:nvSpPr>
        <p:spPr bwMode="auto">
          <a:xfrm>
            <a:off x="6400800" y="990600"/>
            <a:ext cx="2514600"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sz="2400" dirty="0">
                <a:solidFill>
                  <a:srgbClr val="FF9933"/>
                </a:solidFill>
                <a:effectLst>
                  <a:outerShdw blurRad="38100" dist="38100" dir="2700000" algn="tl">
                    <a:srgbClr val="000000"/>
                  </a:outerShdw>
                </a:effectLst>
              </a:rPr>
              <a:t>Markers for </a:t>
            </a:r>
          </a:p>
          <a:p>
            <a:pPr>
              <a:spcBef>
                <a:spcPct val="20000"/>
              </a:spcBef>
              <a:defRPr/>
            </a:pPr>
            <a:r>
              <a:rPr lang="en-US" sz="2400" dirty="0">
                <a:solidFill>
                  <a:srgbClr val="FF9933"/>
                </a:solidFill>
                <a:effectLst>
                  <a:outerShdw blurRad="38100" dist="38100" dir="2700000" algn="tl">
                    <a:srgbClr val="000000"/>
                  </a:outerShdw>
                </a:effectLst>
              </a:rPr>
              <a:t>Later Health</a:t>
            </a:r>
          </a:p>
          <a:p>
            <a:pPr>
              <a:spcBef>
                <a:spcPct val="20000"/>
              </a:spcBef>
              <a:defRPr/>
            </a:pPr>
            <a:r>
              <a:rPr lang="en-US" sz="2400" dirty="0">
                <a:solidFill>
                  <a:srgbClr val="FF9933"/>
                </a:solidFill>
                <a:effectLst>
                  <a:outerShdw blurRad="38100" dist="38100" dir="2700000" algn="tl">
                    <a:srgbClr val="000000"/>
                  </a:outerShdw>
                </a:effectLst>
              </a:rPr>
              <a:t>Outcomes</a:t>
            </a:r>
          </a:p>
          <a:p>
            <a:pPr>
              <a:spcBef>
                <a:spcPct val="20000"/>
              </a:spcBef>
              <a:defRPr/>
            </a:pPr>
            <a:endParaRPr lang="en-US" sz="2400" u="sng" dirty="0">
              <a:effectLst>
                <a:outerShdw blurRad="38100" dist="38100" dir="2700000" algn="tl">
                  <a:srgbClr val="000000"/>
                </a:outerShdw>
              </a:effectLst>
            </a:endParaRPr>
          </a:p>
          <a:p>
            <a:pPr>
              <a:spcBef>
                <a:spcPct val="20000"/>
              </a:spcBef>
              <a:defRPr/>
            </a:pPr>
            <a:r>
              <a:rPr lang="en-US" sz="2400" u="sng" dirty="0">
                <a:effectLst>
                  <a:outerShdw blurRad="38100" dist="38100" dir="2700000" algn="tl">
                    <a:srgbClr val="000000"/>
                  </a:outerShdw>
                </a:effectLst>
              </a:rPr>
              <a:t>Reduced:</a:t>
            </a:r>
            <a:r>
              <a:rPr lang="en-US" sz="2400" dirty="0">
                <a:effectLst>
                  <a:outerShdw blurRad="38100" dist="38100" dir="2700000" algn="tl">
                    <a:srgbClr val="000000"/>
                  </a:outerShdw>
                </a:effectLst>
              </a:rPr>
              <a:t> </a:t>
            </a:r>
          </a:p>
          <a:p>
            <a:pPr>
              <a:spcBef>
                <a:spcPct val="20000"/>
              </a:spcBef>
              <a:defRPr/>
            </a:pPr>
            <a:endParaRPr lang="en-US" sz="2400" dirty="0">
              <a:effectLst>
                <a:outerShdw blurRad="38100" dist="38100" dir="2700000" algn="tl">
                  <a:srgbClr val="000000"/>
                </a:outerShdw>
              </a:effectLst>
            </a:endParaRPr>
          </a:p>
          <a:p>
            <a:pPr>
              <a:spcBef>
                <a:spcPct val="20000"/>
              </a:spcBef>
              <a:defRPr/>
            </a:pPr>
            <a:r>
              <a:rPr lang="en-US" sz="2400" dirty="0">
                <a:effectLst>
                  <a:outerShdw blurRad="38100" dist="38100" dir="2700000" algn="tl">
                    <a:srgbClr val="000000"/>
                  </a:outerShdw>
                </a:effectLst>
              </a:rPr>
              <a:t>ATOD use</a:t>
            </a:r>
          </a:p>
          <a:p>
            <a:pPr>
              <a:spcBef>
                <a:spcPct val="20000"/>
              </a:spcBef>
              <a:defRPr/>
            </a:pPr>
            <a:endParaRPr lang="en-US" sz="800" dirty="0">
              <a:effectLst>
                <a:outerShdw blurRad="38100" dist="38100" dir="2700000" algn="tl">
                  <a:srgbClr val="000000"/>
                </a:outerShdw>
              </a:effectLst>
            </a:endParaRPr>
          </a:p>
          <a:p>
            <a:pPr>
              <a:spcBef>
                <a:spcPct val="20000"/>
              </a:spcBef>
              <a:defRPr/>
            </a:pPr>
            <a:r>
              <a:rPr lang="en-US" sz="2400" dirty="0">
                <a:effectLst>
                  <a:outerShdw blurRad="38100" dist="38100" dir="2700000" algn="tl">
                    <a:srgbClr val="000000"/>
                  </a:outerShdw>
                </a:effectLst>
              </a:rPr>
              <a:t>Violence</a:t>
            </a:r>
          </a:p>
          <a:p>
            <a:pPr>
              <a:spcBef>
                <a:spcPct val="20000"/>
              </a:spcBef>
              <a:defRPr/>
            </a:pPr>
            <a:endParaRPr lang="en-US" sz="800" dirty="0">
              <a:effectLst>
                <a:outerShdw blurRad="38100" dist="38100" dir="2700000" algn="tl">
                  <a:srgbClr val="000000"/>
                </a:outerShdw>
              </a:effectLst>
            </a:endParaRPr>
          </a:p>
          <a:p>
            <a:pPr>
              <a:spcBef>
                <a:spcPct val="20000"/>
              </a:spcBef>
              <a:defRPr/>
            </a:pPr>
            <a:r>
              <a:rPr lang="en-US" sz="2400" dirty="0">
                <a:effectLst>
                  <a:outerShdw blurRad="38100" dist="38100" dir="2700000" algn="tl">
                    <a:srgbClr val="000000"/>
                  </a:outerShdw>
                </a:effectLst>
              </a:rPr>
              <a:t>Anti-social </a:t>
            </a:r>
          </a:p>
          <a:p>
            <a:pPr>
              <a:spcBef>
                <a:spcPct val="20000"/>
              </a:spcBef>
              <a:defRPr/>
            </a:pPr>
            <a:r>
              <a:rPr lang="en-US" sz="2400" dirty="0">
                <a:effectLst>
                  <a:outerShdw blurRad="38100" dist="38100" dir="2700000" algn="tl">
                    <a:srgbClr val="000000"/>
                  </a:outerShdw>
                </a:effectLst>
              </a:rPr>
              <a:t>behaviors</a:t>
            </a:r>
          </a:p>
          <a:p>
            <a:pPr>
              <a:spcBef>
                <a:spcPct val="20000"/>
              </a:spcBef>
              <a:defRPr/>
            </a:pPr>
            <a:endParaRPr lang="en-US" sz="2400" dirty="0">
              <a:solidFill>
                <a:schemeClr val="bg1"/>
              </a:solidFill>
              <a:effectLst>
                <a:outerShdw blurRad="38100" dist="38100" dir="2700000" algn="tl">
                  <a:srgbClr val="000000"/>
                </a:outerShdw>
              </a:effectLst>
            </a:endParaRPr>
          </a:p>
        </p:txBody>
      </p:sp>
      <p:sp>
        <p:nvSpPr>
          <p:cNvPr id="121866" name="Rectangle 10"/>
          <p:cNvSpPr>
            <a:spLocks noGrp="1" noRot="1" noChangeArrowheads="1"/>
          </p:cNvSpPr>
          <p:nvPr>
            <p:ph type="title"/>
          </p:nvPr>
        </p:nvSpPr>
        <p:spPr>
          <a:xfrm>
            <a:off x="457200" y="0"/>
            <a:ext cx="8229600" cy="1143000"/>
          </a:xfrm>
        </p:spPr>
        <p:txBody>
          <a:bodyPr/>
          <a:lstStyle/>
          <a:p>
            <a:pPr eaLnBrk="1" hangingPunct="1">
              <a:defRPr/>
            </a:pPr>
            <a:r>
              <a:rPr lang="en-US" sz="4000" b="0" dirty="0" smtClean="0">
                <a:latin typeface="Tahoma" pitchFamily="34" charset="0"/>
                <a:ea typeface="Tahoma" pitchFamily="34" charset="0"/>
                <a:cs typeface="Tahoma" pitchFamily="34" charset="0"/>
              </a:rPr>
              <a:t>YES! Empowerment CBPR Model</a:t>
            </a:r>
          </a:p>
        </p:txBody>
      </p:sp>
      <p:sp>
        <p:nvSpPr>
          <p:cNvPr id="19462" name="Line 11"/>
          <p:cNvSpPr>
            <a:spLocks noChangeShapeType="1"/>
          </p:cNvSpPr>
          <p:nvPr/>
        </p:nvSpPr>
        <p:spPr bwMode="auto">
          <a:xfrm>
            <a:off x="533400" y="2133600"/>
            <a:ext cx="1905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13"/>
          <p:cNvSpPr>
            <a:spLocks noChangeShapeType="1"/>
          </p:cNvSpPr>
          <p:nvPr/>
        </p:nvSpPr>
        <p:spPr bwMode="auto">
          <a:xfrm>
            <a:off x="3429000" y="2146300"/>
            <a:ext cx="1905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14"/>
          <p:cNvSpPr>
            <a:spLocks noChangeShapeType="1"/>
          </p:cNvSpPr>
          <p:nvPr/>
        </p:nvSpPr>
        <p:spPr bwMode="auto">
          <a:xfrm flipH="1">
            <a:off x="6400800" y="2547938"/>
            <a:ext cx="1600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0-#ppt_w/2"/>
                                          </p:val>
                                        </p:tav>
                                        <p:tav tm="100000">
                                          <p:val>
                                            <p:strVal val="#ppt_x"/>
                                          </p:val>
                                        </p:tav>
                                      </p:tavLst>
                                    </p:anim>
                                    <p:anim calcmode="lin" valueType="num">
                                      <p:cBhvr additive="base">
                                        <p:cTn id="8" dur="500" fill="hold"/>
                                        <p:tgtEl>
                                          <p:spTgt spid="1218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61"/>
                                        </p:tgtEl>
                                        <p:attrNameLst>
                                          <p:attrName>style.visibility</p:attrName>
                                        </p:attrNameLst>
                                      </p:cBhvr>
                                      <p:to>
                                        <p:strVal val="visible"/>
                                      </p:to>
                                    </p:set>
                                    <p:anim calcmode="lin" valueType="num">
                                      <p:cBhvr additive="base">
                                        <p:cTn id="13" dur="500" fill="hold"/>
                                        <p:tgtEl>
                                          <p:spTgt spid="121861"/>
                                        </p:tgtEl>
                                        <p:attrNameLst>
                                          <p:attrName>ppt_x</p:attrName>
                                        </p:attrNameLst>
                                      </p:cBhvr>
                                      <p:tavLst>
                                        <p:tav tm="0">
                                          <p:val>
                                            <p:strVal val="0-#ppt_w/2"/>
                                          </p:val>
                                        </p:tav>
                                        <p:tav tm="100000">
                                          <p:val>
                                            <p:strVal val="#ppt_x"/>
                                          </p:val>
                                        </p:tav>
                                      </p:tavLst>
                                    </p:anim>
                                    <p:anim calcmode="lin" valueType="num">
                                      <p:cBhvr additive="base">
                                        <p:cTn id="14" dur="500" fill="hold"/>
                                        <p:tgtEl>
                                          <p:spTgt spid="1218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62"/>
                                        </p:tgtEl>
                                        <p:attrNameLst>
                                          <p:attrName>style.visibility</p:attrName>
                                        </p:attrNameLst>
                                      </p:cBhvr>
                                      <p:to>
                                        <p:strVal val="visible"/>
                                      </p:to>
                                    </p:set>
                                    <p:anim calcmode="lin" valueType="num">
                                      <p:cBhvr additive="base">
                                        <p:cTn id="19" dur="500" fill="hold"/>
                                        <p:tgtEl>
                                          <p:spTgt spid="121862"/>
                                        </p:tgtEl>
                                        <p:attrNameLst>
                                          <p:attrName>ppt_x</p:attrName>
                                        </p:attrNameLst>
                                      </p:cBhvr>
                                      <p:tavLst>
                                        <p:tav tm="0">
                                          <p:val>
                                            <p:strVal val="0-#ppt_w/2"/>
                                          </p:val>
                                        </p:tav>
                                        <p:tav tm="100000">
                                          <p:val>
                                            <p:strVal val="#ppt_x"/>
                                          </p:val>
                                        </p:tav>
                                      </p:tavLst>
                                    </p:anim>
                                    <p:anim calcmode="lin" valueType="num">
                                      <p:cBhvr additive="base">
                                        <p:cTn id="20" dur="500" fill="hold"/>
                                        <p:tgtEl>
                                          <p:spTgt spid="121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P spid="121861" grpId="0" autoUpdateAnimBg="0"/>
      <p:bldP spid="1218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Rot="1" noChangeArrowheads="1"/>
          </p:cNvSpPr>
          <p:nvPr>
            <p:ph type="title"/>
          </p:nvPr>
        </p:nvSpPr>
        <p:spPr>
          <a:xfrm>
            <a:off x="457200" y="76200"/>
            <a:ext cx="8229600" cy="1143000"/>
          </a:xfrm>
        </p:spPr>
        <p:txBody>
          <a:bodyPr/>
          <a:lstStyle/>
          <a:p>
            <a:pPr eaLnBrk="1" hangingPunct="1">
              <a:defRPr/>
            </a:pPr>
            <a:r>
              <a:rPr lang="en-US" smtClean="0"/>
              <a:t>YES! Curriculum</a:t>
            </a:r>
          </a:p>
        </p:txBody>
      </p:sp>
      <p:pic>
        <p:nvPicPr>
          <p:cNvPr id="20483" name="Picture 4" descr="ri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6800" y="1219200"/>
            <a:ext cx="400685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9" name="Rectangle 7"/>
          <p:cNvSpPr>
            <a:spLocks noChangeArrowheads="1"/>
          </p:cNvSpPr>
          <p:nvPr/>
        </p:nvSpPr>
        <p:spPr bwMode="auto">
          <a:xfrm>
            <a:off x="381000" y="1371600"/>
            <a:ext cx="46482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CC00"/>
              </a:buClr>
              <a:buFont typeface="Wingdings" pitchFamily="2" charset="2"/>
              <a:buChar char="§"/>
              <a:defRPr/>
            </a:pPr>
            <a:r>
              <a:rPr lang="en-US" sz="3200" dirty="0">
                <a:effectLst>
                  <a:outerShdw blurRad="38100" dist="38100" dir="2700000" algn="tl">
                    <a:srgbClr val="000000"/>
                  </a:outerShdw>
                </a:effectLst>
              </a:rPr>
              <a:t>Team Building</a:t>
            </a:r>
          </a:p>
          <a:p>
            <a:pPr>
              <a:buClr>
                <a:srgbClr val="FFCC00"/>
              </a:buClr>
              <a:buFont typeface="Wingdings" pitchFamily="2" charset="2"/>
              <a:buChar char="§"/>
              <a:defRPr/>
            </a:pPr>
            <a:r>
              <a:rPr lang="en-US" sz="3200" dirty="0">
                <a:effectLst>
                  <a:outerShdw blurRad="38100" dist="38100" dir="2700000" algn="tl">
                    <a:srgbClr val="000000"/>
                  </a:outerShdw>
                </a:effectLst>
              </a:rPr>
              <a:t>Photography Skills</a:t>
            </a:r>
          </a:p>
          <a:p>
            <a:pPr>
              <a:buClr>
                <a:srgbClr val="FFCC00"/>
              </a:buClr>
              <a:buFont typeface="Wingdings" pitchFamily="2" charset="2"/>
              <a:buChar char="§"/>
              <a:defRPr/>
            </a:pPr>
            <a:r>
              <a:rPr lang="en-US" sz="3200" dirty="0" err="1">
                <a:effectLst>
                  <a:outerShdw blurRad="38100" dist="38100" dir="2700000" algn="tl">
                    <a:srgbClr val="000000"/>
                  </a:outerShdw>
                </a:effectLst>
              </a:rPr>
              <a:t>Photovoice</a:t>
            </a:r>
            <a:endParaRPr lang="en-US" sz="3200" dirty="0">
              <a:effectLst>
                <a:outerShdw blurRad="38100" dist="38100" dir="2700000" algn="tl">
                  <a:srgbClr val="000000"/>
                </a:outerShdw>
              </a:effectLst>
            </a:endParaRPr>
          </a:p>
          <a:p>
            <a:pPr lvl="1" eaLnBrk="1" hangingPunct="1">
              <a:defRPr/>
            </a:pPr>
            <a:r>
              <a:rPr lang="en-US" sz="2200" dirty="0"/>
              <a:t>Taking photos of issues and assets</a:t>
            </a:r>
          </a:p>
          <a:p>
            <a:pPr lvl="1" eaLnBrk="1" hangingPunct="1">
              <a:defRPr/>
            </a:pPr>
            <a:r>
              <a:rPr lang="en-US" sz="2200" dirty="0" err="1"/>
              <a:t>SHOWeD</a:t>
            </a:r>
            <a:r>
              <a:rPr lang="en-US" sz="2200" dirty="0"/>
              <a:t> </a:t>
            </a:r>
            <a:r>
              <a:rPr lang="en-US" sz="2200" dirty="0" err="1"/>
              <a:t>freewrites</a:t>
            </a:r>
            <a:endParaRPr lang="en-US" sz="2200" dirty="0"/>
          </a:p>
          <a:p>
            <a:pPr lvl="1" eaLnBrk="1" hangingPunct="1">
              <a:defRPr/>
            </a:pPr>
            <a:r>
              <a:rPr lang="en-US" sz="2200" dirty="0"/>
              <a:t>Engaging in critical dialogue &amp; reflection with others</a:t>
            </a:r>
          </a:p>
          <a:p>
            <a:pPr>
              <a:buClr>
                <a:srgbClr val="FFCC00"/>
              </a:buClr>
              <a:buFont typeface="Wingdings" pitchFamily="2" charset="2"/>
              <a:buChar char="§"/>
              <a:defRPr/>
            </a:pPr>
            <a:r>
              <a:rPr lang="en-US" sz="3200" dirty="0"/>
              <a:t>Community Organizing</a:t>
            </a:r>
            <a:endParaRPr lang="en-US" sz="3200" dirty="0">
              <a:effectLst>
                <a:outerShdw blurRad="38100" dist="38100" dir="2700000" algn="tl">
                  <a:srgbClr val="000000"/>
                </a:outerShdw>
              </a:effectLst>
            </a:endParaRPr>
          </a:p>
          <a:p>
            <a:pPr eaLnBrk="1" hangingPunct="1">
              <a:defRPr/>
            </a:pPr>
            <a:r>
              <a:rPr lang="en-US" dirty="0"/>
              <a:t>        </a:t>
            </a:r>
            <a:r>
              <a:rPr lang="en-US" sz="2200" dirty="0"/>
              <a:t>Risk and asset mapping	</a:t>
            </a:r>
          </a:p>
          <a:p>
            <a:pPr lvl="1" eaLnBrk="1" hangingPunct="1">
              <a:defRPr/>
            </a:pPr>
            <a:r>
              <a:rPr lang="en-US" sz="2200" dirty="0"/>
              <a:t>Group identification of priority social action projects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52400"/>
            <a:ext cx="8229600" cy="1143000"/>
          </a:xfrm>
        </p:spPr>
        <p:txBody>
          <a:bodyPr/>
          <a:lstStyle/>
          <a:p>
            <a:pPr eaLnBrk="1" hangingPunct="1">
              <a:defRPr/>
            </a:pPr>
            <a:r>
              <a:rPr lang="en-US" sz="4000" smtClean="0">
                <a:solidFill>
                  <a:schemeClr val="tx1"/>
                </a:solidFill>
              </a:rPr>
              <a:t>Destruction of the Basketball Courts:  </a:t>
            </a:r>
            <a:r>
              <a:rPr lang="en-US" sz="3600" smtClean="0">
                <a:solidFill>
                  <a:schemeClr val="tx1"/>
                </a:solidFill>
              </a:rPr>
              <a:t>The Demise of our School</a:t>
            </a:r>
          </a:p>
        </p:txBody>
      </p:sp>
      <p:pic>
        <p:nvPicPr>
          <p:cNvPr id="21507" name="Picture 3" descr="File_0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 y="1371600"/>
            <a:ext cx="343535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Text Box 4"/>
          <p:cNvSpPr txBox="1">
            <a:spLocks noChangeArrowheads="1"/>
          </p:cNvSpPr>
          <p:nvPr/>
        </p:nvSpPr>
        <p:spPr bwMode="auto">
          <a:xfrm>
            <a:off x="3581400" y="1066800"/>
            <a:ext cx="55626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en-US" sz="2800">
              <a:effectLst>
                <a:outerShdw blurRad="38100" dist="38100" dir="2700000" algn="tl">
                  <a:srgbClr val="000000"/>
                </a:outerShdw>
              </a:effectLst>
              <a:latin typeface="Times New Roman" pitchFamily="18" charset="0"/>
            </a:endParaRPr>
          </a:p>
          <a:p>
            <a:pPr eaLnBrk="1" hangingPunct="1">
              <a:defRPr/>
            </a:pPr>
            <a:r>
              <a:rPr lang="en-US" sz="2800">
                <a:effectLst>
                  <a:outerShdw blurRad="38100" dist="38100" dir="2700000" algn="tl">
                    <a:srgbClr val="000000"/>
                  </a:outerShdw>
                </a:effectLst>
                <a:latin typeface="Times New Roman" pitchFamily="18" charset="0"/>
              </a:rPr>
              <a:t>I see a basketball court with a broken net.  People are coming after school and breaking the nets, like the one in the photo.  High school students don’t let us play because the basketball sometimes gets stuck.  People outside the school destroy our basketball courts by trying to take the nets.  We can try and stop them by closing the playground doors.</a:t>
            </a:r>
          </a:p>
          <a:p>
            <a:pPr algn="ctr" eaLnBrk="1" hangingPunct="1">
              <a:defRPr/>
            </a:pPr>
            <a:r>
              <a:rPr lang="en-US" sz="2400" i="1">
                <a:effectLst>
                  <a:outerShdw blurRad="38100" dist="38100" dir="2700000" algn="tl">
                    <a:srgbClr val="000000"/>
                  </a:outerShdw>
                </a:effectLst>
                <a:latin typeface="Times New Roman" pitchFamily="18" charset="0"/>
              </a:rPr>
              <a:t>--5</a:t>
            </a:r>
            <a:r>
              <a:rPr lang="en-US" sz="2400" i="1" baseline="30000">
                <a:effectLst>
                  <a:outerShdw blurRad="38100" dist="38100" dir="2700000" algn="tl">
                    <a:srgbClr val="000000"/>
                  </a:outerShdw>
                </a:effectLst>
                <a:latin typeface="Times New Roman" pitchFamily="18" charset="0"/>
              </a:rPr>
              <a:t>th</a:t>
            </a:r>
            <a:r>
              <a:rPr lang="en-US" sz="2400" i="1">
                <a:effectLst>
                  <a:outerShdw blurRad="38100" dist="38100" dir="2700000" algn="tl">
                    <a:srgbClr val="000000"/>
                  </a:outerShdw>
                </a:effectLst>
                <a:latin typeface="Times New Roman" pitchFamily="18" charset="0"/>
              </a:rPr>
              <a:t> grade boy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914400" y="2057400"/>
            <a:ext cx="8229600" cy="3949700"/>
          </a:xfrm>
        </p:spPr>
        <p:txBody>
          <a:bodyPr/>
          <a:lstStyle/>
          <a:p>
            <a:pPr eaLnBrk="1" hangingPunct="1">
              <a:defRPr/>
            </a:pPr>
            <a:r>
              <a:rPr lang="en-US" sz="3600" smtClean="0"/>
              <a:t>“</a:t>
            </a:r>
            <a:r>
              <a:rPr lang="en-US" smtClean="0"/>
              <a:t>One of the canons of good research is that it should never hurt the people studied” </a:t>
            </a:r>
            <a:r>
              <a:rPr lang="en-US" sz="2800" smtClean="0"/>
              <a:t>(Peacock, quoted in Crazy Bull, 1997)</a:t>
            </a:r>
          </a:p>
          <a:p>
            <a:pPr marL="365125" lvl="1" indent="-255588" eaLnBrk="1" hangingPunct="1">
              <a:spcBef>
                <a:spcPts val="400"/>
              </a:spcBef>
              <a:buSzPct val="68000"/>
              <a:buFont typeface="Wingdings 3" pitchFamily="18" charset="2"/>
              <a:buChar char=""/>
              <a:defRPr/>
            </a:pPr>
            <a:endParaRPr lang="en-US" sz="3200" smtClean="0"/>
          </a:p>
          <a:p>
            <a:pPr marL="365125" lvl="1" indent="-255588" eaLnBrk="1" hangingPunct="1">
              <a:spcBef>
                <a:spcPts val="400"/>
              </a:spcBef>
              <a:buSzPct val="68000"/>
              <a:buFont typeface="Wingdings 3" pitchFamily="18" charset="2"/>
              <a:buChar char=""/>
              <a:defRPr/>
            </a:pPr>
            <a:r>
              <a:rPr lang="en-US" sz="3200" smtClean="0"/>
              <a:t>To be a good educator (researcher) “means above all to have faith in people; to believe in the possibility that they can create and change things” </a:t>
            </a:r>
            <a:r>
              <a:rPr lang="en-US" sz="2400" smtClean="0"/>
              <a:t>(Freire, 1971).  </a:t>
            </a:r>
          </a:p>
          <a:p>
            <a:pPr eaLnBrk="1" hangingPunct="1">
              <a:defRPr/>
            </a:pPr>
            <a:endParaRPr lang="en-US" sz="2800" smtClean="0"/>
          </a:p>
          <a:p>
            <a:pPr eaLnBrk="1" hangingPunct="1">
              <a:defRPr/>
            </a:pPr>
            <a:endParaRPr lang="en-US" sz="2800" smtClean="0"/>
          </a:p>
          <a:p>
            <a:pPr eaLnBrk="1" hangingPunct="1">
              <a:defRPr/>
            </a:pPr>
            <a:endParaRPr lang="en-US" smtClean="0"/>
          </a:p>
        </p:txBody>
      </p:sp>
      <p:sp>
        <p:nvSpPr>
          <p:cNvPr id="7171" name="Rectangle 2"/>
          <p:cNvSpPr>
            <a:spLocks noGrp="1" noChangeArrowheads="1"/>
          </p:cNvSpPr>
          <p:nvPr>
            <p:ph type="title"/>
          </p:nvPr>
        </p:nvSpPr>
        <p:spPr/>
        <p:txBody>
          <a:bodyPr/>
          <a:lstStyle/>
          <a:p>
            <a:pPr eaLnBrk="1" hangingPunct="1">
              <a:defRPr/>
            </a:pPr>
            <a:r>
              <a:rPr lang="en-US" b="0" dirty="0" smtClean="0">
                <a:latin typeface="Tahoma" pitchFamily="34" charset="0"/>
                <a:ea typeface="Tahoma" pitchFamily="34" charset="0"/>
                <a:cs typeface="Tahoma" pitchFamily="34" charset="0"/>
              </a:rPr>
              <a:t>Our Values for Research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0"/>
            <a:ext cx="8229600" cy="1143000"/>
          </a:xfrm>
        </p:spPr>
        <p:txBody>
          <a:bodyPr/>
          <a:lstStyle/>
          <a:p>
            <a:pPr eaLnBrk="1" hangingPunct="1">
              <a:defRPr/>
            </a:pPr>
            <a:r>
              <a:rPr lang="en-US" smtClean="0"/>
              <a:t>Don’t be Weak, Save our Creeks!</a:t>
            </a:r>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0" y="1143000"/>
            <a:ext cx="3429000" cy="2551113"/>
          </a:xfrm>
          <a:noFill/>
        </p:spPr>
      </p:pic>
      <p:sp>
        <p:nvSpPr>
          <p:cNvPr id="22532" name="Text Box 4"/>
          <p:cNvSpPr txBox="1">
            <a:spLocks noChangeArrowheads="1"/>
          </p:cNvSpPr>
          <p:nvPr/>
        </p:nvSpPr>
        <p:spPr bwMode="auto">
          <a:xfrm>
            <a:off x="381000" y="40386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spcBef>
                <a:spcPct val="50000"/>
              </a:spcBef>
            </a:pPr>
            <a:endParaRPr lang="en-US"/>
          </a:p>
        </p:txBody>
      </p:sp>
      <p:sp>
        <p:nvSpPr>
          <p:cNvPr id="55301" name="Text Box 5"/>
          <p:cNvSpPr txBox="1">
            <a:spLocks noChangeArrowheads="1"/>
          </p:cNvSpPr>
          <p:nvPr/>
        </p:nvSpPr>
        <p:spPr bwMode="auto">
          <a:xfrm>
            <a:off x="304800" y="5105400"/>
            <a:ext cx="86106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hlink"/>
              </a:buClr>
              <a:buFont typeface="Wingdings" pitchFamily="2" charset="2"/>
              <a:buChar char="§"/>
              <a:defRPr/>
            </a:pPr>
            <a:r>
              <a:rPr lang="en-US" sz="2600" dirty="0">
                <a:effectLst>
                  <a:outerShdw blurRad="38100" dist="38100" dir="2700000" algn="tl">
                    <a:srgbClr val="000000"/>
                  </a:outerShdw>
                </a:effectLst>
              </a:rPr>
              <a:t>Publicized  need to keep the creek clean through an awareness campaign at their school’s multicultural fair</a:t>
            </a:r>
          </a:p>
          <a:p>
            <a:pPr>
              <a:spcBef>
                <a:spcPct val="50000"/>
              </a:spcBef>
              <a:buClr>
                <a:schemeClr val="hlink"/>
              </a:buClr>
              <a:buFont typeface="Wingdings" pitchFamily="2" charset="2"/>
              <a:buChar char="§"/>
              <a:defRPr/>
            </a:pPr>
            <a:r>
              <a:rPr lang="en-US" sz="2600" dirty="0">
                <a:effectLst>
                  <a:outerShdw blurRad="38100" dist="38100" dir="2700000" algn="tl">
                    <a:srgbClr val="000000"/>
                  </a:outerShdw>
                </a:effectLst>
              </a:rPr>
              <a:t>Provided information about legal, free places for disposal</a:t>
            </a:r>
          </a:p>
        </p:txBody>
      </p:sp>
      <p:sp>
        <p:nvSpPr>
          <p:cNvPr id="55302" name="Text Box 6"/>
          <p:cNvSpPr txBox="1">
            <a:spLocks noChangeArrowheads="1"/>
          </p:cNvSpPr>
          <p:nvPr/>
        </p:nvSpPr>
        <p:spPr bwMode="auto">
          <a:xfrm>
            <a:off x="304800" y="1066800"/>
            <a:ext cx="49530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600" dirty="0">
                <a:effectLst>
                  <a:outerShdw blurRad="38100" dist="38100" dir="2700000" algn="tl">
                    <a:srgbClr val="000000"/>
                  </a:outerShdw>
                </a:effectLst>
              </a:rPr>
              <a:t>This group:</a:t>
            </a:r>
          </a:p>
          <a:p>
            <a:pPr>
              <a:spcBef>
                <a:spcPct val="50000"/>
              </a:spcBef>
              <a:buClr>
                <a:schemeClr val="hlink"/>
              </a:buClr>
              <a:buFont typeface="Wingdings" pitchFamily="2" charset="2"/>
              <a:buChar char="§"/>
              <a:defRPr/>
            </a:pPr>
            <a:r>
              <a:rPr lang="en-US" sz="2600" dirty="0">
                <a:effectLst>
                  <a:outerShdw blurRad="38100" dist="38100" dir="2700000" algn="tl">
                    <a:srgbClr val="000000"/>
                  </a:outerShdw>
                </a:effectLst>
              </a:rPr>
              <a:t>Decided to do a community clean   up of the creek behind their school</a:t>
            </a:r>
          </a:p>
          <a:p>
            <a:pPr>
              <a:spcBef>
                <a:spcPct val="50000"/>
              </a:spcBef>
              <a:buClr>
                <a:schemeClr val="hlink"/>
              </a:buClr>
              <a:buFont typeface="Wingdings" pitchFamily="2" charset="2"/>
              <a:buChar char="§"/>
              <a:defRPr/>
            </a:pPr>
            <a:r>
              <a:rPr lang="en-US" sz="2600" dirty="0">
                <a:effectLst>
                  <a:outerShdw blurRad="38100" dist="38100" dir="2700000" algn="tl">
                    <a:srgbClr val="000000"/>
                  </a:outerShdw>
                </a:effectLst>
              </a:rPr>
              <a:t>Consulted with a Public Works </a:t>
            </a:r>
            <a:r>
              <a:rPr lang="en-US" sz="2600" dirty="0" err="1">
                <a:effectLst>
                  <a:outerShdw blurRad="38100" dist="38100" dir="2700000" algn="tl">
                    <a:srgbClr val="000000"/>
                  </a:outerShdw>
                </a:effectLst>
              </a:rPr>
              <a:t>Dept</a:t>
            </a:r>
            <a:r>
              <a:rPr lang="en-US" sz="2600" dirty="0">
                <a:effectLst>
                  <a:outerShdw blurRad="38100" dist="38100" dir="2700000" algn="tl">
                    <a:srgbClr val="000000"/>
                  </a:outerShdw>
                </a:effectLst>
              </a:rPr>
              <a:t> representative to find out how to put an event together, restricted by school policy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4000" smtClean="0"/>
              <a:t>Posters of Strategies to Avoid Fights</a:t>
            </a:r>
          </a:p>
        </p:txBody>
      </p:sp>
      <p:pic>
        <p:nvPicPr>
          <p:cNvPr id="23555" name="Picture 3" descr="W2 board"/>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66800" y="1600200"/>
            <a:ext cx="6934200" cy="4525963"/>
          </a:xfr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en-US" smtClean="0"/>
              <a:t>Petition about Sports &amp; Teachers</a:t>
            </a:r>
          </a:p>
        </p:txBody>
      </p:sp>
      <p:pic>
        <p:nvPicPr>
          <p:cNvPr id="24579" name="Picture 3" descr="$B1 pot 3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6325" y="1600200"/>
            <a:ext cx="69913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US" sz="4000" b="0" dirty="0" smtClean="0">
                <a:latin typeface="Tahoma" pitchFamily="34" charset="0"/>
                <a:ea typeface="Tahoma" pitchFamily="34" charset="0"/>
                <a:cs typeface="Tahoma" pitchFamily="34" charset="0"/>
              </a:rPr>
              <a:t>Social Action Projects Overview</a:t>
            </a:r>
          </a:p>
        </p:txBody>
      </p:sp>
      <p:sp>
        <p:nvSpPr>
          <p:cNvPr id="71683" name="Rectangle 3"/>
          <p:cNvSpPr>
            <a:spLocks noGrp="1" noChangeArrowheads="1"/>
          </p:cNvSpPr>
          <p:nvPr>
            <p:ph type="body" idx="1"/>
          </p:nvPr>
        </p:nvSpPr>
        <p:spPr/>
        <p:txBody>
          <a:bodyPr/>
          <a:lstStyle/>
          <a:p>
            <a:pPr eaLnBrk="1" hangingPunct="1">
              <a:defRPr/>
            </a:pPr>
            <a:r>
              <a:rPr lang="en-US" b="1" smtClean="0"/>
              <a:t>23 were related to social disorder (littering, graffiti, student behavior, needing teacher attention, dirty bathrooms, fighting, drugs, and gangs)</a:t>
            </a:r>
          </a:p>
          <a:p>
            <a:pPr eaLnBrk="1" hangingPunct="1">
              <a:buFont typeface="Wingdings" pitchFamily="2" charset="2"/>
              <a:buNone/>
              <a:defRPr/>
            </a:pPr>
            <a:endParaRPr lang="en-US" sz="900" b="1" smtClean="0"/>
          </a:p>
          <a:p>
            <a:pPr eaLnBrk="1" hangingPunct="1">
              <a:defRPr/>
            </a:pPr>
            <a:r>
              <a:rPr lang="en-US" b="1" smtClean="0"/>
              <a:t>3 were related to lack of resources in the school district (first aid/nurses, teachers, equipment and supplies)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sz="4000" b="0" dirty="0" smtClean="0">
                <a:latin typeface="Tahoma" pitchFamily="34" charset="0"/>
                <a:ea typeface="Tahoma" pitchFamily="34" charset="0"/>
                <a:cs typeface="Tahoma" pitchFamily="34" charset="0"/>
              </a:rPr>
              <a:t>YES! Repeated Measures Results</a:t>
            </a:r>
            <a:endParaRPr lang="en-US" sz="4000" b="0" i="1" dirty="0" smtClean="0">
              <a:latin typeface="Tahoma" pitchFamily="34" charset="0"/>
              <a:ea typeface="Tahoma" pitchFamily="34" charset="0"/>
              <a:cs typeface="Tahoma" pitchFamily="34" charset="0"/>
            </a:endParaRPr>
          </a:p>
        </p:txBody>
      </p:sp>
      <p:sp>
        <p:nvSpPr>
          <p:cNvPr id="79875" name="Rectangle 3"/>
          <p:cNvSpPr>
            <a:spLocks noGrp="1" noChangeArrowheads="1"/>
          </p:cNvSpPr>
          <p:nvPr>
            <p:ph type="body" idx="1"/>
          </p:nvPr>
        </p:nvSpPr>
        <p:spPr>
          <a:xfrm>
            <a:off x="457200" y="1447800"/>
            <a:ext cx="8229600" cy="4525963"/>
          </a:xfrm>
        </p:spPr>
        <p:txBody>
          <a:bodyPr/>
          <a:lstStyle/>
          <a:p>
            <a:pPr eaLnBrk="1" hangingPunct="1">
              <a:lnSpc>
                <a:spcPct val="90000"/>
              </a:lnSpc>
              <a:buFont typeface="Wingdings" pitchFamily="2" charset="2"/>
              <a:buNone/>
              <a:defRPr/>
            </a:pPr>
            <a:r>
              <a:rPr lang="en-US" b="1" dirty="0" smtClean="0"/>
              <a:t>Compared to ‘controls’ (n=53), after being in YES!, group members (n=57):</a:t>
            </a:r>
          </a:p>
          <a:p>
            <a:pPr eaLnBrk="1" hangingPunct="1">
              <a:lnSpc>
                <a:spcPct val="90000"/>
              </a:lnSpc>
              <a:buFont typeface="Wingdings" pitchFamily="2" charset="2"/>
              <a:buNone/>
              <a:defRPr/>
            </a:pPr>
            <a:endParaRPr lang="en-US" sz="800" b="1" dirty="0" smtClean="0"/>
          </a:p>
          <a:p>
            <a:pPr eaLnBrk="1" hangingPunct="1">
              <a:lnSpc>
                <a:spcPct val="90000"/>
              </a:lnSpc>
              <a:defRPr/>
            </a:pPr>
            <a:r>
              <a:rPr lang="en-US" b="1" dirty="0" smtClean="0"/>
              <a:t>had friends who participated in </a:t>
            </a:r>
            <a:r>
              <a:rPr lang="en-US" b="1" dirty="0" err="1" smtClean="0"/>
              <a:t>prosocial</a:t>
            </a:r>
            <a:r>
              <a:rPr lang="en-US" b="1" dirty="0" smtClean="0"/>
              <a:t> behaviors (p&lt;.001)</a:t>
            </a:r>
          </a:p>
          <a:p>
            <a:pPr eaLnBrk="1" hangingPunct="1">
              <a:lnSpc>
                <a:spcPct val="90000"/>
              </a:lnSpc>
              <a:buFont typeface="Wingdings" pitchFamily="2" charset="2"/>
              <a:buNone/>
              <a:defRPr/>
            </a:pPr>
            <a:endParaRPr lang="en-US" sz="800" b="1" dirty="0" smtClean="0"/>
          </a:p>
          <a:p>
            <a:pPr eaLnBrk="1" hangingPunct="1">
              <a:lnSpc>
                <a:spcPct val="90000"/>
              </a:lnSpc>
              <a:defRPr/>
            </a:pPr>
            <a:r>
              <a:rPr lang="en-US" b="1" dirty="0" smtClean="0"/>
              <a:t>took problem-solving approach to social problems at school (p&lt;.05)</a:t>
            </a:r>
          </a:p>
          <a:p>
            <a:pPr eaLnBrk="1" hangingPunct="1">
              <a:lnSpc>
                <a:spcPct val="90000"/>
              </a:lnSpc>
              <a:buFont typeface="Wingdings" pitchFamily="2" charset="2"/>
              <a:buNone/>
              <a:defRPr/>
            </a:pPr>
            <a:endParaRPr lang="en-US" sz="800" b="1" dirty="0" smtClean="0"/>
          </a:p>
          <a:p>
            <a:pPr eaLnBrk="1" hangingPunct="1">
              <a:lnSpc>
                <a:spcPct val="90000"/>
              </a:lnSpc>
              <a:defRPr/>
            </a:pPr>
            <a:r>
              <a:rPr lang="en-US" b="1" dirty="0" smtClean="0"/>
              <a:t>less likely to engage in theft (p&lt;.001) and physical aggression (p&lt;.001)</a:t>
            </a:r>
          </a:p>
          <a:p>
            <a:pPr eaLnBrk="1" hangingPunct="1">
              <a:lnSpc>
                <a:spcPct val="90000"/>
              </a:lnSpc>
              <a:defRPr/>
            </a:pPr>
            <a:r>
              <a:rPr lang="en-US" b="1" dirty="0"/>
              <a:t>intended to register to vote when 18 (p&lt;.001)</a:t>
            </a:r>
          </a:p>
          <a:p>
            <a:pPr eaLnBrk="1" hangingPunct="1">
              <a:lnSpc>
                <a:spcPct val="90000"/>
              </a:lnSpc>
              <a:buFont typeface="Wingdings" pitchFamily="2" charset="2"/>
              <a:buNone/>
              <a:defRPr/>
            </a:pPr>
            <a:endParaRPr lang="en-US" sz="800" b="1" dirty="0" smtClean="0"/>
          </a:p>
          <a:p>
            <a:pPr eaLnBrk="1" hangingPunct="1">
              <a:lnSpc>
                <a:spcPct val="90000"/>
              </a:lnSpc>
              <a:buFont typeface="Wingdings" pitchFamily="2" charset="2"/>
              <a:buNone/>
              <a:defRPr/>
            </a:pPr>
            <a:r>
              <a:rPr lang="en-US" sz="2200" b="1" dirty="0" smtClean="0"/>
              <a:t>(SPSS ANOVA and post hoc group x group LSD test)</a:t>
            </a:r>
          </a:p>
          <a:p>
            <a:pPr eaLnBrk="1" hangingPunct="1">
              <a:lnSpc>
                <a:spcPct val="90000"/>
              </a:lnSpc>
              <a:buFont typeface="Wingdings" pitchFamily="2" charset="2"/>
              <a:buNone/>
              <a:defRPr/>
            </a:pPr>
            <a:endParaRPr lang="en-US" sz="2000" dirty="0" smtClean="0"/>
          </a:p>
          <a:p>
            <a:pPr eaLnBrk="1" hangingPunct="1">
              <a:lnSpc>
                <a:spcPct val="90000"/>
              </a:lnSpc>
              <a:defRPr/>
            </a:pPr>
            <a:endParaRPr lang="en-US" u="sng"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28600" y="228600"/>
            <a:ext cx="8915400" cy="1371600"/>
          </a:xfrm>
        </p:spPr>
        <p:txBody>
          <a:bodyPr/>
          <a:lstStyle/>
          <a:p>
            <a:pPr>
              <a:defRPr/>
            </a:pPr>
            <a:r>
              <a:rPr lang="en-US" sz="3600" b="0" dirty="0" smtClean="0">
                <a:latin typeface="Tahoma" pitchFamily="34" charset="0"/>
                <a:ea typeface="Tahoma" pitchFamily="34" charset="0"/>
                <a:cs typeface="Tahoma" pitchFamily="34" charset="0"/>
              </a:rPr>
              <a:t>CBPR Steps</a:t>
            </a:r>
            <a:r>
              <a:rPr lang="en-US" sz="3600" b="0" dirty="0">
                <a:latin typeface="Tahoma" pitchFamily="34" charset="0"/>
                <a:ea typeface="Tahoma" pitchFamily="34" charset="0"/>
                <a:cs typeface="Tahoma" pitchFamily="34" charset="0"/>
              </a:rPr>
              <a:t>: </a:t>
            </a:r>
            <a:r>
              <a:rPr lang="en-US" sz="3600" b="0" dirty="0" smtClean="0">
                <a:latin typeface="Tahoma" pitchFamily="34" charset="0"/>
                <a:ea typeface="Tahoma" pitchFamily="34" charset="0"/>
                <a:cs typeface="Tahoma" pitchFamily="34" charset="0"/>
              </a:rPr>
              <a:t/>
            </a:r>
            <a:br>
              <a:rPr lang="en-US" sz="3600" b="0" dirty="0" smtClean="0">
                <a:latin typeface="Tahoma" pitchFamily="34" charset="0"/>
                <a:ea typeface="Tahoma" pitchFamily="34" charset="0"/>
                <a:cs typeface="Tahoma" pitchFamily="34" charset="0"/>
              </a:rPr>
            </a:br>
            <a:r>
              <a:rPr lang="en-US" sz="3600" b="0" dirty="0" smtClean="0">
                <a:latin typeface="Tahoma" pitchFamily="34" charset="0"/>
                <a:ea typeface="Tahoma" pitchFamily="34" charset="0"/>
                <a:cs typeface="Tahoma" pitchFamily="34" charset="0"/>
              </a:rPr>
              <a:t>Building and Maintaining Partnerships</a:t>
            </a:r>
            <a:endParaRPr lang="en-US" sz="3600" b="0" dirty="0">
              <a:latin typeface="Tahoma" pitchFamily="34" charset="0"/>
              <a:ea typeface="Tahoma" pitchFamily="34" charset="0"/>
              <a:cs typeface="Tahoma" pitchFamily="34" charset="0"/>
            </a:endParaRPr>
          </a:p>
        </p:txBody>
      </p:sp>
      <p:sp>
        <p:nvSpPr>
          <p:cNvPr id="351235" name="Rectangle 3"/>
          <p:cNvSpPr>
            <a:spLocks noGrp="1" noChangeArrowheads="1"/>
          </p:cNvSpPr>
          <p:nvPr>
            <p:ph type="body" idx="1"/>
          </p:nvPr>
        </p:nvSpPr>
        <p:spPr>
          <a:xfrm>
            <a:off x="457200" y="1752600"/>
            <a:ext cx="8229600" cy="5105400"/>
          </a:xfrm>
        </p:spPr>
        <p:txBody>
          <a:bodyPr/>
          <a:lstStyle/>
          <a:p>
            <a:pPr>
              <a:lnSpc>
                <a:spcPct val="90000"/>
              </a:lnSpc>
              <a:defRPr/>
            </a:pPr>
            <a:r>
              <a:rPr lang="en-US" dirty="0"/>
              <a:t>Self-Reflection </a:t>
            </a:r>
          </a:p>
          <a:p>
            <a:pPr lvl="1">
              <a:lnSpc>
                <a:spcPct val="90000"/>
              </a:lnSpc>
              <a:defRPr/>
            </a:pPr>
            <a:r>
              <a:rPr lang="en-US" sz="2400" dirty="0" smtClean="0"/>
              <a:t>Ourselves /Our Institutions</a:t>
            </a:r>
          </a:p>
          <a:p>
            <a:pPr>
              <a:lnSpc>
                <a:spcPct val="90000"/>
              </a:lnSpc>
              <a:defRPr/>
            </a:pPr>
            <a:r>
              <a:rPr lang="en-US" dirty="0" smtClean="0"/>
              <a:t>Identify </a:t>
            </a:r>
            <a:r>
              <a:rPr lang="en-US" dirty="0"/>
              <a:t>Potential Partners (representing who?)</a:t>
            </a:r>
          </a:p>
          <a:p>
            <a:pPr>
              <a:lnSpc>
                <a:spcPct val="90000"/>
              </a:lnSpc>
              <a:defRPr/>
            </a:pPr>
            <a:r>
              <a:rPr lang="en-US" dirty="0"/>
              <a:t>Negotiate Health Issues (</a:t>
            </a:r>
            <a:r>
              <a:rPr lang="en-US" dirty="0" smtClean="0"/>
              <a:t>how?)</a:t>
            </a:r>
            <a:endParaRPr lang="en-US" dirty="0"/>
          </a:p>
          <a:p>
            <a:pPr>
              <a:lnSpc>
                <a:spcPct val="90000"/>
              </a:lnSpc>
              <a:defRPr/>
            </a:pPr>
            <a:r>
              <a:rPr lang="en-US" dirty="0"/>
              <a:t>Create and Build Participatory Structures between </a:t>
            </a:r>
            <a:r>
              <a:rPr lang="en-US" dirty="0" smtClean="0"/>
              <a:t>University </a:t>
            </a:r>
            <a:r>
              <a:rPr lang="en-US" dirty="0"/>
              <a:t>and </a:t>
            </a:r>
            <a:r>
              <a:rPr lang="en-US" dirty="0" smtClean="0"/>
              <a:t>Community</a:t>
            </a:r>
          </a:p>
          <a:p>
            <a:pPr lvl="1">
              <a:lnSpc>
                <a:spcPct val="90000"/>
              </a:lnSpc>
              <a:defRPr/>
            </a:pPr>
            <a:r>
              <a:rPr lang="en-US" sz="2400" dirty="0" smtClean="0"/>
              <a:t>Tribal Approvals</a:t>
            </a:r>
            <a:endParaRPr lang="en-US" sz="2400" dirty="0"/>
          </a:p>
          <a:p>
            <a:pPr lvl="1">
              <a:lnSpc>
                <a:spcPct val="90000"/>
              </a:lnSpc>
              <a:defRPr/>
            </a:pPr>
            <a:r>
              <a:rPr lang="en-US" sz="2400" dirty="0"/>
              <a:t>Principles</a:t>
            </a:r>
          </a:p>
          <a:p>
            <a:pPr lvl="1">
              <a:lnSpc>
                <a:spcPct val="90000"/>
              </a:lnSpc>
              <a:defRPr/>
            </a:pPr>
            <a:r>
              <a:rPr lang="en-US" sz="2400" dirty="0"/>
              <a:t>Decision-making</a:t>
            </a:r>
          </a:p>
          <a:p>
            <a:pPr lvl="1">
              <a:lnSpc>
                <a:spcPct val="90000"/>
              </a:lnSpc>
              <a:defRPr/>
            </a:pPr>
            <a:r>
              <a:rPr lang="en-US" sz="2400" dirty="0"/>
              <a:t>Control of </a:t>
            </a:r>
            <a:r>
              <a:rPr lang="en-US" sz="2400" dirty="0" smtClean="0"/>
              <a:t>budgets/Control </a:t>
            </a:r>
            <a:r>
              <a:rPr lang="en-US" sz="2400" dirty="0"/>
              <a:t>of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defRPr/>
            </a:pPr>
            <a:r>
              <a:rPr lang="en-US" b="0" dirty="0" smtClean="0">
                <a:latin typeface="Tahoma" pitchFamily="34" charset="0"/>
                <a:ea typeface="Tahoma" pitchFamily="34" charset="0"/>
                <a:cs typeface="Tahoma" pitchFamily="34" charset="0"/>
              </a:rPr>
              <a:t>CBPR: </a:t>
            </a:r>
            <a:br>
              <a:rPr lang="en-US" b="0" dirty="0" smtClean="0">
                <a:latin typeface="Tahoma" pitchFamily="34" charset="0"/>
                <a:ea typeface="Tahoma" pitchFamily="34" charset="0"/>
                <a:cs typeface="Tahoma" pitchFamily="34" charset="0"/>
              </a:rPr>
            </a:br>
            <a:r>
              <a:rPr lang="en-US" b="0" dirty="0" smtClean="0">
                <a:latin typeface="Tahoma" pitchFamily="34" charset="0"/>
                <a:ea typeface="Tahoma" pitchFamily="34" charset="0"/>
                <a:cs typeface="Tahoma" pitchFamily="34" charset="0"/>
              </a:rPr>
              <a:t>Participatory Research Steps</a:t>
            </a:r>
            <a:endParaRPr lang="en-US" b="0" dirty="0">
              <a:latin typeface="Tahoma" pitchFamily="34" charset="0"/>
              <a:ea typeface="Tahoma" pitchFamily="34" charset="0"/>
              <a:cs typeface="Tahoma" pitchFamily="34" charset="0"/>
            </a:endParaRPr>
          </a:p>
        </p:txBody>
      </p:sp>
      <p:sp>
        <p:nvSpPr>
          <p:cNvPr id="349187" name="Rectangle 3"/>
          <p:cNvSpPr>
            <a:spLocks noGrp="1" noChangeArrowheads="1"/>
          </p:cNvSpPr>
          <p:nvPr>
            <p:ph type="body" idx="1"/>
          </p:nvPr>
        </p:nvSpPr>
        <p:spPr>
          <a:xfrm>
            <a:off x="152400" y="1981200"/>
            <a:ext cx="8991600" cy="4419600"/>
          </a:xfrm>
        </p:spPr>
        <p:txBody>
          <a:bodyPr/>
          <a:lstStyle/>
          <a:p>
            <a:pPr lvl="1">
              <a:lnSpc>
                <a:spcPct val="90000"/>
              </a:lnSpc>
              <a:defRPr/>
            </a:pPr>
            <a:r>
              <a:rPr lang="en-US" sz="3600" dirty="0" smtClean="0"/>
              <a:t>Participatory Development of Research Questions</a:t>
            </a:r>
          </a:p>
          <a:p>
            <a:pPr lvl="1">
              <a:lnSpc>
                <a:spcPct val="90000"/>
              </a:lnSpc>
              <a:defRPr/>
            </a:pPr>
            <a:r>
              <a:rPr lang="en-US" sz="3600" dirty="0" smtClean="0"/>
              <a:t>Participatory Data Collection</a:t>
            </a:r>
          </a:p>
          <a:p>
            <a:pPr lvl="1">
              <a:lnSpc>
                <a:spcPct val="90000"/>
              </a:lnSpc>
              <a:defRPr/>
            </a:pPr>
            <a:r>
              <a:rPr lang="en-US" sz="3600" dirty="0" smtClean="0"/>
              <a:t>Participatory Data Analyses and Interpretation </a:t>
            </a:r>
          </a:p>
          <a:p>
            <a:pPr lvl="1">
              <a:lnSpc>
                <a:spcPct val="90000"/>
              </a:lnSpc>
              <a:defRPr/>
            </a:pPr>
            <a:r>
              <a:rPr lang="en-US" sz="3600" dirty="0" smtClean="0"/>
              <a:t>Participatory Dissemination</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228600" y="1066800"/>
            <a:ext cx="8915400" cy="4940300"/>
          </a:xfrm>
        </p:spPr>
        <p:txBody>
          <a:bodyPr/>
          <a:lstStyle/>
          <a:p>
            <a:pPr>
              <a:defRPr/>
            </a:pPr>
            <a:r>
              <a:rPr lang="en-US" dirty="0" smtClean="0">
                <a:latin typeface="Tahoma" pitchFamily="34" charset="0"/>
                <a:cs typeface="Tahoma" pitchFamily="34" charset="0"/>
              </a:rPr>
              <a:t>Impacts on health:</a:t>
            </a:r>
          </a:p>
          <a:p>
            <a:pPr lvl="1">
              <a:defRPr/>
            </a:pPr>
            <a:r>
              <a:rPr lang="en-US" dirty="0" smtClean="0">
                <a:latin typeface="Tahoma" pitchFamily="34" charset="0"/>
                <a:cs typeface="Tahoma" pitchFamily="34" charset="0"/>
              </a:rPr>
              <a:t>Did the intervention or prevention program make a difference for the people served?</a:t>
            </a:r>
          </a:p>
          <a:p>
            <a:pPr>
              <a:defRPr/>
            </a:pPr>
            <a:r>
              <a:rPr lang="en-US" dirty="0" smtClean="0">
                <a:latin typeface="Tahoma" pitchFamily="34" charset="0"/>
                <a:cs typeface="Tahoma" pitchFamily="34" charset="0"/>
              </a:rPr>
              <a:t>Impact on partnership processes:</a:t>
            </a:r>
          </a:p>
          <a:p>
            <a:pPr lvl="1">
              <a:defRPr/>
            </a:pPr>
            <a:r>
              <a:rPr lang="en-US" dirty="0" smtClean="0">
                <a:latin typeface="Tahoma" pitchFamily="34" charset="0"/>
                <a:cs typeface="Tahoma" pitchFamily="34" charset="0"/>
              </a:rPr>
              <a:t>Collaborative processes/power sharing</a:t>
            </a:r>
          </a:p>
          <a:p>
            <a:pPr>
              <a:defRPr/>
            </a:pPr>
            <a:r>
              <a:rPr lang="en-US" dirty="0" smtClean="0">
                <a:latin typeface="Tahoma" pitchFamily="34" charset="0"/>
                <a:cs typeface="Tahoma" pitchFamily="34" charset="0"/>
              </a:rPr>
              <a:t>Impact on community capacities and systems: </a:t>
            </a:r>
          </a:p>
          <a:p>
            <a:pPr lvl="1">
              <a:defRPr/>
            </a:pPr>
            <a:r>
              <a:rPr lang="en-US" dirty="0" smtClean="0">
                <a:latin typeface="Tahoma" pitchFamily="34" charset="0"/>
                <a:cs typeface="Tahoma" pitchFamily="34" charset="0"/>
              </a:rPr>
              <a:t>Policies/Practices/Programs</a:t>
            </a:r>
          </a:p>
          <a:p>
            <a:pPr lvl="1">
              <a:defRPr/>
            </a:pPr>
            <a:r>
              <a:rPr lang="en-US" dirty="0" smtClean="0">
                <a:latin typeface="Tahoma" pitchFamily="34" charset="0"/>
                <a:cs typeface="Tahoma" pitchFamily="34" charset="0"/>
              </a:rPr>
              <a:t>Community Capacity/Empowerment/Ownership</a:t>
            </a:r>
          </a:p>
          <a:p>
            <a:pPr>
              <a:defRPr/>
            </a:pPr>
            <a:r>
              <a:rPr lang="en-US" dirty="0" smtClean="0">
                <a:latin typeface="Tahoma" pitchFamily="34" charset="0"/>
                <a:cs typeface="Tahoma" pitchFamily="34" charset="0"/>
              </a:rPr>
              <a:t>Impact on health disparities in the community</a:t>
            </a:r>
          </a:p>
        </p:txBody>
      </p:sp>
      <p:sp>
        <p:nvSpPr>
          <p:cNvPr id="36867" name="Title 2"/>
          <p:cNvSpPr>
            <a:spLocks noGrp="1"/>
          </p:cNvSpPr>
          <p:nvPr>
            <p:ph type="title"/>
          </p:nvPr>
        </p:nvSpPr>
        <p:spPr>
          <a:xfrm>
            <a:off x="0" y="274638"/>
            <a:ext cx="8991600" cy="715962"/>
          </a:xfrm>
        </p:spPr>
        <p:txBody>
          <a:bodyPr/>
          <a:lstStyle/>
          <a:p>
            <a:pPr>
              <a:defRPr/>
            </a:pPr>
            <a:r>
              <a:rPr lang="en-US" sz="3600" b="0" dirty="0" smtClean="0">
                <a:latin typeface="Tahoma" pitchFamily="34" charset="0"/>
                <a:cs typeface="Tahoma" pitchFamily="34" charset="0"/>
              </a:rPr>
              <a:t>How Do We Know We Make a Difference?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152400"/>
            <a:ext cx="8382000" cy="1219200"/>
          </a:xfrm>
        </p:spPr>
        <p:txBody>
          <a:bodyPr/>
          <a:lstStyle/>
          <a:p>
            <a:pPr eaLnBrk="1" hangingPunct="1">
              <a:defRPr/>
            </a:pPr>
            <a:r>
              <a:rPr lang="en-US" sz="4000" b="0" dirty="0" smtClean="0">
                <a:latin typeface="Tahoma" pitchFamily="34" charset="0"/>
                <a:cs typeface="Tahoma" pitchFamily="34" charset="0"/>
              </a:rPr>
              <a:t>Benefits to CBPR Research </a:t>
            </a:r>
          </a:p>
        </p:txBody>
      </p:sp>
      <p:sp>
        <p:nvSpPr>
          <p:cNvPr id="46083" name="Rectangle 3"/>
          <p:cNvSpPr>
            <a:spLocks noGrp="1" noChangeArrowheads="1"/>
          </p:cNvSpPr>
          <p:nvPr>
            <p:ph type="body" idx="1"/>
          </p:nvPr>
        </p:nvSpPr>
        <p:spPr>
          <a:xfrm>
            <a:off x="685800" y="990600"/>
            <a:ext cx="8229600" cy="5334000"/>
          </a:xfrm>
        </p:spPr>
        <p:txBody>
          <a:bodyPr/>
          <a:lstStyle/>
          <a:p>
            <a:pPr eaLnBrk="1" hangingPunct="1">
              <a:defRPr/>
            </a:pPr>
            <a:r>
              <a:rPr lang="en-US" sz="2800" dirty="0" smtClean="0">
                <a:latin typeface="Tahoma" pitchFamily="34" charset="0"/>
                <a:cs typeface="Tahoma" pitchFamily="34" charset="0"/>
              </a:rPr>
              <a:t>Increased Trust</a:t>
            </a:r>
          </a:p>
          <a:p>
            <a:pPr eaLnBrk="1" hangingPunct="1">
              <a:defRPr/>
            </a:pPr>
            <a:r>
              <a:rPr lang="en-US" sz="2800" dirty="0" smtClean="0">
                <a:latin typeface="Tahoma" pitchFamily="34" charset="0"/>
                <a:cs typeface="Tahoma" pitchFamily="34" charset="0"/>
              </a:rPr>
              <a:t>Enhanced recruitment/retention</a:t>
            </a:r>
          </a:p>
          <a:p>
            <a:pPr eaLnBrk="1" hangingPunct="1">
              <a:defRPr/>
            </a:pPr>
            <a:r>
              <a:rPr lang="en-US" sz="2800" dirty="0" smtClean="0">
                <a:latin typeface="Tahoma" pitchFamily="34" charset="0"/>
                <a:cs typeface="Tahoma" pitchFamily="34" charset="0"/>
              </a:rPr>
              <a:t>Enhanced validity of instruments and interventions</a:t>
            </a:r>
          </a:p>
          <a:p>
            <a:pPr eaLnBrk="1" hangingPunct="1">
              <a:defRPr/>
            </a:pPr>
            <a:r>
              <a:rPr lang="en-US" sz="2800" dirty="0" smtClean="0">
                <a:latin typeface="Tahoma" pitchFamily="34" charset="0"/>
                <a:cs typeface="Tahoma" pitchFamily="34" charset="0"/>
              </a:rPr>
              <a:t>Knowledge based on both academic and community knowledge</a:t>
            </a:r>
          </a:p>
          <a:p>
            <a:pPr eaLnBrk="1" hangingPunct="1">
              <a:defRPr/>
            </a:pPr>
            <a:r>
              <a:rPr lang="en-US" sz="2800" dirty="0" smtClean="0">
                <a:latin typeface="Tahoma" pitchFamily="34" charset="0"/>
                <a:cs typeface="Tahoma" pitchFamily="34" charset="0"/>
              </a:rPr>
              <a:t>Knowledge creation based on what works in each specific context</a:t>
            </a:r>
          </a:p>
          <a:p>
            <a:pPr eaLnBrk="1" hangingPunct="1">
              <a:defRPr/>
            </a:pPr>
            <a:r>
              <a:rPr lang="en-US" sz="2800" dirty="0" smtClean="0">
                <a:latin typeface="Tahoma" pitchFamily="34" charset="0"/>
                <a:cs typeface="Tahoma" pitchFamily="34" charset="0"/>
              </a:rPr>
              <a:t>Enhanced ownership and sustainability</a:t>
            </a:r>
            <a:endParaRPr lang="en-US" sz="2800" dirty="0">
              <a:latin typeface="Tahoma" pitchFamily="34" charset="0"/>
              <a:cs typeface="Tahoma" pitchFamily="34" charset="0"/>
            </a:endParaRPr>
          </a:p>
          <a:p>
            <a:pPr eaLnBrk="1" hangingPunct="1">
              <a:defRPr/>
            </a:pPr>
            <a:r>
              <a:rPr lang="en-US" sz="2800" dirty="0" smtClean="0">
                <a:latin typeface="Tahoma" pitchFamily="34" charset="0"/>
                <a:ea typeface="ＭＳ Ｐゴシック" pitchFamily="34" charset="-128"/>
                <a:cs typeface="Tahoma" pitchFamily="34" charset="0"/>
              </a:rPr>
              <a:t>Knowledge disseminated and applied</a:t>
            </a:r>
          </a:p>
          <a:p>
            <a:pPr eaLnBrk="1" hangingPunct="1">
              <a:defRPr/>
            </a:pPr>
            <a:endParaRPr lang="en-US" sz="2800" dirty="0" smtClean="0">
              <a:latin typeface="Tahoma" pitchFamily="34" charset="0"/>
              <a:ea typeface="ＭＳ Ｐゴシック" pitchFamily="34" charset="-128"/>
              <a:cs typeface="Tahoma" pitchFamily="34" charset="0"/>
            </a:endParaRPr>
          </a:p>
          <a:p>
            <a:pPr eaLnBrk="1" hangingPunct="1">
              <a:defRPr/>
            </a:pPr>
            <a:endParaRPr lang="en-US" sz="28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endParaRPr lang="en-US" sz="2400" b="0" smtClean="0">
              <a:latin typeface="Arial" pitchFamily="34" charset="0"/>
              <a:ea typeface="ＭＳ Ｐゴシック" pitchFamily="34" charset="-128"/>
            </a:endParaRPr>
          </a:p>
        </p:txBody>
      </p:sp>
      <p:sp>
        <p:nvSpPr>
          <p:cNvPr id="31747" name="Footer Placeholder 4"/>
          <p:cNvSpPr>
            <a:spLocks noGrp="1"/>
          </p:cNvSpPr>
          <p:nvPr>
            <p:ph type="ftr"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r"/>
            <a:endParaRPr lang="en-US" sz="2400" b="0" smtClean="0">
              <a:latin typeface="Arial" pitchFamily="34" charset="0"/>
              <a:ea typeface="ＭＳ Ｐゴシック" pitchFamily="34" charset="-128"/>
            </a:endParaRPr>
          </a:p>
        </p:txBody>
      </p:sp>
      <p:sp>
        <p:nvSpPr>
          <p:cNvPr id="47108" name="Rectangle 2"/>
          <p:cNvSpPr>
            <a:spLocks noGrp="1" noChangeArrowheads="1"/>
          </p:cNvSpPr>
          <p:nvPr>
            <p:ph type="title"/>
          </p:nvPr>
        </p:nvSpPr>
        <p:spPr>
          <a:xfrm>
            <a:off x="714375" y="228600"/>
            <a:ext cx="7515225" cy="1066800"/>
          </a:xfrm>
        </p:spPr>
        <p:txBody>
          <a:bodyPr/>
          <a:lstStyle/>
          <a:p>
            <a:pPr eaLnBrk="1" hangingPunct="1">
              <a:defRPr/>
            </a:pPr>
            <a:r>
              <a:rPr lang="en-US" sz="4000" b="0" dirty="0" smtClean="0">
                <a:latin typeface="Tahoma" pitchFamily="34" charset="0"/>
                <a:cs typeface="Tahoma" pitchFamily="34" charset="0"/>
              </a:rPr>
              <a:t>Benefits to Community</a:t>
            </a:r>
          </a:p>
        </p:txBody>
      </p:sp>
      <p:sp>
        <p:nvSpPr>
          <p:cNvPr id="47109" name="Rectangle 3"/>
          <p:cNvSpPr>
            <a:spLocks noGrp="1" noChangeArrowheads="1"/>
          </p:cNvSpPr>
          <p:nvPr>
            <p:ph type="body" idx="1"/>
          </p:nvPr>
        </p:nvSpPr>
        <p:spPr>
          <a:xfrm>
            <a:off x="304800" y="1447800"/>
            <a:ext cx="8839200" cy="5105400"/>
          </a:xfrm>
        </p:spPr>
        <p:txBody>
          <a:bodyPr/>
          <a:lstStyle/>
          <a:p>
            <a:pPr eaLnBrk="1" hangingPunct="1">
              <a:defRPr/>
            </a:pPr>
            <a:r>
              <a:rPr lang="en-US" sz="2800" dirty="0" smtClean="0">
                <a:latin typeface="Tahoma" pitchFamily="34" charset="0"/>
                <a:cs typeface="Tahoma" pitchFamily="34" charset="0"/>
              </a:rPr>
              <a:t>Enhanced Community Capacity in Research</a:t>
            </a:r>
          </a:p>
          <a:p>
            <a:pPr eaLnBrk="1" hangingPunct="1">
              <a:defRPr/>
            </a:pPr>
            <a:r>
              <a:rPr lang="en-US" sz="2800" dirty="0" smtClean="0">
                <a:latin typeface="Tahoma" pitchFamily="34" charset="0"/>
                <a:cs typeface="Tahoma" pitchFamily="34" charset="0"/>
              </a:rPr>
              <a:t>Changed Power Relations:  data/$</a:t>
            </a:r>
          </a:p>
          <a:p>
            <a:pPr eaLnBrk="1" hangingPunct="1">
              <a:defRPr/>
            </a:pPr>
            <a:r>
              <a:rPr lang="en-US" sz="2800" dirty="0" smtClean="0">
                <a:latin typeface="Tahoma" pitchFamily="34" charset="0"/>
                <a:cs typeface="Tahoma" pitchFamily="34" charset="0"/>
              </a:rPr>
              <a:t>Research based on community strengths</a:t>
            </a:r>
          </a:p>
          <a:p>
            <a:pPr eaLnBrk="1" hangingPunct="1">
              <a:defRPr/>
            </a:pPr>
            <a:r>
              <a:rPr lang="en-US" sz="2800" dirty="0" smtClean="0">
                <a:latin typeface="Tahoma" pitchFamily="34" charset="0"/>
                <a:cs typeface="Tahoma" pitchFamily="34" charset="0"/>
              </a:rPr>
              <a:t>Shared Analysis and Reporting supports ownership</a:t>
            </a:r>
          </a:p>
          <a:p>
            <a:pPr lvl="1" eaLnBrk="1" hangingPunct="1">
              <a:defRPr/>
            </a:pPr>
            <a:r>
              <a:rPr lang="en-US" dirty="0" smtClean="0">
                <a:latin typeface="Tahoma" pitchFamily="34" charset="0"/>
                <a:cs typeface="Tahoma" pitchFamily="34" charset="0"/>
              </a:rPr>
              <a:t>Not “ventriloquism,” but multiple spaces so the lived experience of our partners can be heard and validated </a:t>
            </a:r>
            <a:r>
              <a:rPr lang="en-US" sz="1400" dirty="0" smtClean="0">
                <a:latin typeface="Tahoma" pitchFamily="34" charset="0"/>
                <a:cs typeface="Tahoma" pitchFamily="34" charset="0"/>
              </a:rPr>
              <a:t>(</a:t>
            </a:r>
            <a:r>
              <a:rPr lang="en-US" sz="1400" dirty="0" err="1" smtClean="0">
                <a:latin typeface="Tahoma" pitchFamily="34" charset="0"/>
                <a:cs typeface="Tahoma" pitchFamily="34" charset="0"/>
              </a:rPr>
              <a:t>Spivak</a:t>
            </a:r>
            <a:r>
              <a:rPr lang="en-US" sz="1400" dirty="0" smtClean="0">
                <a:latin typeface="Tahoma" pitchFamily="34" charset="0"/>
                <a:cs typeface="Tahoma" pitchFamily="34" charset="0"/>
              </a:rPr>
              <a:t> 1990). </a:t>
            </a:r>
          </a:p>
          <a:p>
            <a:pPr eaLnBrk="1" hangingPunct="1">
              <a:defRPr/>
            </a:pPr>
            <a:r>
              <a:rPr lang="en-US" sz="2800" dirty="0" smtClean="0">
                <a:latin typeface="Tahoma" pitchFamily="34" charset="0"/>
                <a:cs typeface="Tahoma" pitchFamily="34" charset="0"/>
              </a:rPr>
              <a:t>Partnerships sustained and can grow with community capacity for next steps</a:t>
            </a:r>
          </a:p>
          <a:p>
            <a:pPr eaLnBrk="1" hangingPunct="1">
              <a:defRPr/>
            </a:pPr>
            <a:endParaRPr lang="en-US" sz="2800" dirty="0" smtClean="0">
              <a:latin typeface="Tahoma" pitchFamily="34" charset="0"/>
              <a:cs typeface="Tahoma" pitchFamily="34" charset="0"/>
            </a:endParaRPr>
          </a:p>
          <a:p>
            <a:pPr eaLnBrk="1" hangingPunct="1">
              <a:defRPr/>
            </a:pPr>
            <a:endParaRPr lang="en-US" sz="2800" dirty="0" smtClean="0">
              <a:latin typeface="Tahoma" pitchFamily="34" charset="0"/>
              <a:cs typeface="Tahoma" pitchFamily="34" charset="0"/>
            </a:endParaRPr>
          </a:p>
          <a:p>
            <a:pPr lvl="1" eaLnBrk="1" hangingPunct="1">
              <a:defRPr/>
            </a:pPr>
            <a:endParaRPr lang="en-US" dirty="0" smtClean="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dirty="0" smtClean="0">
                <a:latin typeface="Tahoma" pitchFamily="34" charset="0"/>
                <a:ea typeface="Tahoma" pitchFamily="34" charset="0"/>
                <a:cs typeface="Tahoma" pitchFamily="34" charset="0"/>
              </a:rPr>
              <a:t>Challenge of Health Disparities</a:t>
            </a:r>
          </a:p>
        </p:txBody>
      </p:sp>
      <p:sp>
        <p:nvSpPr>
          <p:cNvPr id="9218" name="Rectangle 2"/>
          <p:cNvSpPr>
            <a:spLocks noGrp="1" noChangeArrowheads="1"/>
          </p:cNvSpPr>
          <p:nvPr>
            <p:ph idx="1"/>
          </p:nvPr>
        </p:nvSpPr>
        <p:spPr/>
        <p:txBody>
          <a:bodyPr/>
          <a:lstStyle/>
          <a:p>
            <a:pPr algn="ctr" eaLnBrk="1" hangingPunct="1">
              <a:buFont typeface="Gill Sans"/>
              <a:buNone/>
              <a:defRPr/>
            </a:pPr>
            <a:r>
              <a:rPr lang="en-US" dirty="0" smtClean="0"/>
              <a:t>   “The real challenge lies not in debating whether disparities exist, but in developing and implementing strategies to reduce and eliminate them.” </a:t>
            </a:r>
          </a:p>
          <a:p>
            <a:pPr eaLnBrk="1" hangingPunct="1">
              <a:buFont typeface="Gill Sans"/>
              <a:buNone/>
              <a:defRPr/>
            </a:pPr>
            <a:r>
              <a:rPr lang="en-US" dirty="0" smtClean="0"/>
              <a:t>					—</a:t>
            </a:r>
            <a:r>
              <a:rPr lang="en-US" i="1" dirty="0" smtClean="0"/>
              <a:t>IOM Committee Chair</a:t>
            </a:r>
          </a:p>
          <a:p>
            <a:pPr eaLnBrk="1" hangingPunct="1">
              <a:buFont typeface="Wingdings" pitchFamily="2" charset="2"/>
              <a:buNone/>
              <a:defRPr/>
            </a:pPr>
            <a:r>
              <a:rPr lang="en-US" sz="3800" b="1" dirty="0" smtClean="0"/>
              <a:t>	</a:t>
            </a:r>
            <a:endParaRPr lang="en-US" sz="3800" b="1" dirty="0" smtClean="0">
              <a:solidFill>
                <a:schemeClr val="bg1"/>
              </a:solidFill>
            </a:endParaRPr>
          </a:p>
        </p:txBody>
      </p:sp>
      <p:sp>
        <p:nvSpPr>
          <p:cNvPr id="5124" name="Text Box 3"/>
          <p:cNvSpPr txBox="1">
            <a:spLocks noChangeArrowheads="1"/>
          </p:cNvSpPr>
          <p:nvPr/>
        </p:nvSpPr>
        <p:spPr bwMode="auto">
          <a:xfrm>
            <a:off x="762000" y="4572000"/>
            <a:ext cx="2209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spcBef>
                <a:spcPct val="50000"/>
              </a:spcBef>
            </a:pPr>
            <a:r>
              <a:rPr lang="en-US" sz="2800">
                <a:latin typeface="Times New Roman" pitchFamily="18" charset="0"/>
                <a:ea typeface="ＭＳ Ｐゴシック" pitchFamily="34" charset="-128"/>
              </a:rPr>
              <a:t>Social determinants of health</a:t>
            </a:r>
            <a:r>
              <a:rPr lang="en-US" sz="2400">
                <a:latin typeface="Times New Roman" pitchFamily="18" charset="0"/>
                <a:ea typeface="ＭＳ Ｐゴシック" pitchFamily="34" charset="-128"/>
              </a:rPr>
              <a:t>	</a:t>
            </a:r>
          </a:p>
        </p:txBody>
      </p:sp>
      <p:sp>
        <p:nvSpPr>
          <p:cNvPr id="5125" name="Line 4"/>
          <p:cNvSpPr>
            <a:spLocks noChangeShapeType="1"/>
          </p:cNvSpPr>
          <p:nvPr/>
        </p:nvSpPr>
        <p:spPr bwMode="auto">
          <a:xfrm>
            <a:off x="2971800" y="5257800"/>
            <a:ext cx="1295400" cy="0"/>
          </a:xfrm>
          <a:prstGeom prst="line">
            <a:avLst/>
          </a:prstGeom>
          <a:noFill/>
          <a:ln w="25400" cap="sq">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5126" name="Rectangle 5"/>
          <p:cNvSpPr>
            <a:spLocks noChangeArrowheads="1"/>
          </p:cNvSpPr>
          <p:nvPr/>
        </p:nvSpPr>
        <p:spPr bwMode="auto">
          <a:xfrm>
            <a:off x="4419600" y="4876800"/>
            <a:ext cx="1143000" cy="9144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127" name="Text Box 6"/>
          <p:cNvSpPr txBox="1">
            <a:spLocks noChangeArrowheads="1"/>
          </p:cNvSpPr>
          <p:nvPr/>
        </p:nvSpPr>
        <p:spPr bwMode="auto">
          <a:xfrm>
            <a:off x="4267200" y="4953000"/>
            <a:ext cx="1295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spcBef>
                <a:spcPct val="50000"/>
              </a:spcBef>
            </a:pPr>
            <a:r>
              <a:rPr lang="en-US" sz="2400">
                <a:latin typeface="Times New Roman" pitchFamily="18" charset="0"/>
                <a:ea typeface="ＭＳ Ｐゴシック" pitchFamily="34" charset="-128"/>
              </a:rPr>
              <a:t>  </a:t>
            </a:r>
            <a:r>
              <a:rPr lang="en-US" sz="4800">
                <a:solidFill>
                  <a:schemeClr val="bg2"/>
                </a:solidFill>
                <a:latin typeface="Times New Roman" pitchFamily="18" charset="0"/>
                <a:ea typeface="ＭＳ Ｐゴシック" pitchFamily="34" charset="-128"/>
              </a:rPr>
              <a:t>?</a:t>
            </a:r>
          </a:p>
        </p:txBody>
      </p:sp>
      <p:sp>
        <p:nvSpPr>
          <p:cNvPr id="5128" name="Line 7"/>
          <p:cNvSpPr>
            <a:spLocks noChangeShapeType="1"/>
          </p:cNvSpPr>
          <p:nvPr/>
        </p:nvSpPr>
        <p:spPr bwMode="auto">
          <a:xfrm>
            <a:off x="5797550" y="5257800"/>
            <a:ext cx="1295400" cy="0"/>
          </a:xfrm>
          <a:prstGeom prst="line">
            <a:avLst/>
          </a:prstGeom>
          <a:noFill/>
          <a:ln w="25400" cap="sq">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5129" name="Text Box 8"/>
          <p:cNvSpPr txBox="1">
            <a:spLocks noChangeArrowheads="1"/>
          </p:cNvSpPr>
          <p:nvPr/>
        </p:nvSpPr>
        <p:spPr bwMode="auto">
          <a:xfrm>
            <a:off x="6781800" y="46482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spcBef>
                <a:spcPct val="50000"/>
              </a:spcBef>
            </a:pPr>
            <a:r>
              <a:rPr lang="en-US" sz="2800">
                <a:latin typeface="Times New Roman" pitchFamily="18" charset="0"/>
                <a:ea typeface="ＭＳ Ｐゴシック" pitchFamily="34" charset="-128"/>
              </a:rPr>
              <a:t>Health outcomes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a:spLocks noGrp="1"/>
          </p:cNvSpPr>
          <p:nvPr>
            <p:ph idx="1"/>
          </p:nvPr>
        </p:nvSpPr>
        <p:spPr>
          <a:xfrm>
            <a:off x="457200" y="1828800"/>
            <a:ext cx="8229600" cy="4297363"/>
          </a:xfrm>
        </p:spPr>
        <p:txBody>
          <a:bodyPr/>
          <a:lstStyle/>
          <a:p>
            <a:pPr>
              <a:defRPr/>
            </a:pPr>
            <a:r>
              <a:rPr lang="en-US" dirty="0" smtClean="0">
                <a:latin typeface="Tahoma" pitchFamily="34" charset="0"/>
                <a:ea typeface="Tahoma" pitchFamily="34" charset="0"/>
                <a:cs typeface="Tahoma" pitchFamily="34" charset="0"/>
              </a:rPr>
              <a:t>What is problem from each point of view?</a:t>
            </a:r>
          </a:p>
          <a:p>
            <a:pPr>
              <a:defRPr/>
            </a:pPr>
            <a:endParaRPr lang="en-US" dirty="0" smtClean="0">
              <a:latin typeface="Tahoma" pitchFamily="34" charset="0"/>
              <a:ea typeface="Tahoma" pitchFamily="34" charset="0"/>
              <a:cs typeface="Tahoma" pitchFamily="34" charset="0"/>
            </a:endParaRPr>
          </a:p>
          <a:p>
            <a:pPr>
              <a:defRPr/>
            </a:pPr>
            <a:r>
              <a:rPr lang="en-US" dirty="0" smtClean="0">
                <a:latin typeface="Tahoma" pitchFamily="34" charset="0"/>
                <a:ea typeface="Tahoma" pitchFamily="34" charset="0"/>
                <a:cs typeface="Tahoma" pitchFamily="34" charset="0"/>
              </a:rPr>
              <a:t>What should be done about this problem from each point of view?</a:t>
            </a:r>
          </a:p>
          <a:p>
            <a:pPr>
              <a:defRPr/>
            </a:pPr>
            <a:endParaRPr lang="en-US" dirty="0" smtClean="0">
              <a:latin typeface="Tahoma" pitchFamily="34" charset="0"/>
              <a:ea typeface="Tahoma" pitchFamily="34" charset="0"/>
              <a:cs typeface="Tahoma" pitchFamily="34" charset="0"/>
            </a:endParaRPr>
          </a:p>
          <a:p>
            <a:pPr>
              <a:defRPr/>
            </a:pPr>
            <a:r>
              <a:rPr lang="en-US" dirty="0" smtClean="0">
                <a:latin typeface="Tahoma" pitchFamily="34" charset="0"/>
                <a:ea typeface="Tahoma" pitchFamily="34" charset="0"/>
                <a:cs typeface="Tahoma" pitchFamily="34" charset="0"/>
              </a:rPr>
              <a:t>What can we do together?</a:t>
            </a:r>
          </a:p>
          <a:p>
            <a:pPr marL="0" indent="0">
              <a:buFontTx/>
              <a:buNone/>
              <a:defRPr/>
            </a:pPr>
            <a:endParaRPr lang="en-US" sz="2400" dirty="0" smtClean="0">
              <a:latin typeface="Tahoma" pitchFamily="34" charset="0"/>
              <a:ea typeface="Tahoma" pitchFamily="34" charset="0"/>
              <a:cs typeface="Tahoma" pitchFamily="34" charset="0"/>
            </a:endParaRPr>
          </a:p>
          <a:p>
            <a:pPr marL="0" indent="0">
              <a:buFontTx/>
              <a:buNone/>
              <a:defRPr/>
            </a:pPr>
            <a:r>
              <a:rPr lang="en-US" sz="2400" dirty="0" smtClean="0">
                <a:latin typeface="Tahoma" pitchFamily="34" charset="0"/>
                <a:ea typeface="Tahoma" pitchFamily="34" charset="0"/>
                <a:cs typeface="Tahoma" pitchFamily="34" charset="0"/>
              </a:rPr>
              <a:t>					Mohan </a:t>
            </a:r>
            <a:r>
              <a:rPr lang="en-US" sz="2400" dirty="0" err="1" smtClean="0">
                <a:latin typeface="Tahoma" pitchFamily="34" charset="0"/>
                <a:ea typeface="Tahoma" pitchFamily="34" charset="0"/>
                <a:cs typeface="Tahoma" pitchFamily="34" charset="0"/>
              </a:rPr>
              <a:t>Dutta</a:t>
            </a:r>
            <a:endParaRPr lang="en-US" sz="2400"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Autofit/>
          </a:bodyPr>
          <a:lstStyle/>
          <a:p>
            <a:pPr>
              <a:defRPr/>
            </a:pPr>
            <a:r>
              <a:rPr lang="en-US" sz="4000" b="0" dirty="0" smtClean="0">
                <a:solidFill>
                  <a:schemeClr val="tx1"/>
                </a:solidFill>
                <a:latin typeface="Tahoma" pitchFamily="34" charset="0"/>
                <a:ea typeface="Tahoma" pitchFamily="34" charset="0"/>
                <a:cs typeface="Tahoma" pitchFamily="34" charset="0"/>
              </a:rPr>
              <a:t>The Essence of CBPR: </a:t>
            </a:r>
            <a:br>
              <a:rPr lang="en-US" sz="4000" b="0" dirty="0" smtClean="0">
                <a:solidFill>
                  <a:schemeClr val="tx1"/>
                </a:solidFill>
                <a:latin typeface="Tahoma" pitchFamily="34" charset="0"/>
                <a:ea typeface="Tahoma" pitchFamily="34" charset="0"/>
                <a:cs typeface="Tahoma" pitchFamily="34" charset="0"/>
              </a:rPr>
            </a:br>
            <a:r>
              <a:rPr lang="en-US" sz="4000" b="0" dirty="0" smtClean="0">
                <a:solidFill>
                  <a:schemeClr val="tx1"/>
                </a:solidFill>
                <a:latin typeface="Tahoma" pitchFamily="34" charset="0"/>
                <a:ea typeface="Tahoma" pitchFamily="34" charset="0"/>
                <a:cs typeface="Tahoma" pitchFamily="34" charset="0"/>
              </a:rPr>
              <a:t>Return to Listening</a:t>
            </a:r>
            <a:endParaRPr lang="en-US" sz="4000" b="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09600" y="1371600"/>
            <a:ext cx="8534400" cy="5410200"/>
          </a:xfrm>
        </p:spPr>
        <p:txBody>
          <a:bodyPr/>
          <a:lstStyle/>
          <a:p>
            <a:pPr eaLnBrk="1" hangingPunct="1">
              <a:defRPr/>
            </a:pPr>
            <a:r>
              <a:rPr lang="en-US" dirty="0" smtClean="0"/>
              <a:t>Need to Rebuild and Maintain Trust with Communities</a:t>
            </a:r>
          </a:p>
          <a:p>
            <a:pPr eaLnBrk="1" hangingPunct="1">
              <a:defRPr/>
            </a:pPr>
            <a:r>
              <a:rPr lang="en-US" dirty="0" smtClean="0"/>
              <a:t>Need to Create Partnerships that Start from Community Strengths and Priorities </a:t>
            </a:r>
          </a:p>
          <a:p>
            <a:pPr eaLnBrk="1" hangingPunct="1">
              <a:defRPr/>
            </a:pPr>
            <a:r>
              <a:rPr lang="en-US" dirty="0" smtClean="0"/>
              <a:t>Need to Benefit from Academic Evidence of what works</a:t>
            </a:r>
          </a:p>
          <a:p>
            <a:pPr eaLnBrk="1" hangingPunct="1">
              <a:defRPr/>
            </a:pPr>
            <a:r>
              <a:rPr lang="en-US" dirty="0" smtClean="0"/>
              <a:t>Need to Benefit from Community and Cultural Evidence of what works</a:t>
            </a:r>
          </a:p>
          <a:p>
            <a:pPr eaLnBrk="1" hangingPunct="1">
              <a:defRPr/>
            </a:pPr>
            <a:r>
              <a:rPr lang="en-US" dirty="0" smtClean="0">
                <a:cs typeface="Tahoma" pitchFamily="34" charset="0"/>
              </a:rPr>
              <a:t>Need to Create Multi-Level Interventions that are Effective in Diverse Contexts</a:t>
            </a:r>
          </a:p>
        </p:txBody>
      </p:sp>
      <p:sp>
        <p:nvSpPr>
          <p:cNvPr id="10243" name="Rectangle 2"/>
          <p:cNvSpPr>
            <a:spLocks noGrp="1" noChangeArrowheads="1"/>
          </p:cNvSpPr>
          <p:nvPr>
            <p:ph type="title"/>
          </p:nvPr>
        </p:nvSpPr>
        <p:spPr>
          <a:xfrm>
            <a:off x="0" y="381000"/>
            <a:ext cx="9144000" cy="1143000"/>
          </a:xfrm>
        </p:spPr>
        <p:txBody>
          <a:bodyPr/>
          <a:lstStyle/>
          <a:p>
            <a:pPr eaLnBrk="1" hangingPunct="1">
              <a:defRPr/>
            </a:pPr>
            <a:r>
              <a:rPr lang="en-US" sz="4000" b="0" dirty="0" smtClean="0">
                <a:latin typeface="Tahoma" pitchFamily="34" charset="0"/>
                <a:ea typeface="Tahoma" pitchFamily="34" charset="0"/>
                <a:cs typeface="Tahoma" pitchFamily="34" charset="0"/>
              </a:rPr>
              <a:t>Challenges in Doing Research</a:t>
            </a:r>
            <a:br>
              <a:rPr lang="en-US" sz="4000" b="0" dirty="0" smtClean="0">
                <a:latin typeface="Tahoma" pitchFamily="34" charset="0"/>
                <a:ea typeface="Tahoma" pitchFamily="34" charset="0"/>
                <a:cs typeface="Tahoma" pitchFamily="34" charset="0"/>
              </a:rPr>
            </a:br>
            <a:endParaRPr lang="en-US" sz="4000" b="0" dirty="0" smtClean="0">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broch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581400"/>
            <a:ext cx="19669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027"/>
          <p:cNvSpPr>
            <a:spLocks noChangeArrowheads="1"/>
          </p:cNvSpPr>
          <p:nvPr/>
        </p:nvSpPr>
        <p:spPr bwMode="auto">
          <a:xfrm>
            <a:off x="0" y="381000"/>
            <a:ext cx="937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sz="3600" b="0">
                <a:latin typeface="Tahoma" pitchFamily="34" charset="0"/>
                <a:cs typeface="Tahoma" pitchFamily="34" charset="0"/>
              </a:rPr>
              <a:t>Challenge of Research History: </a:t>
            </a:r>
          </a:p>
          <a:p>
            <a:pPr algn="ctr"/>
            <a:r>
              <a:rPr lang="en-US" sz="3600" b="0">
                <a:latin typeface="Tahoma" pitchFamily="34" charset="0"/>
                <a:cs typeface="Tahoma" pitchFamily="34" charset="0"/>
              </a:rPr>
              <a:t>Tuskegee Syphilis Experiment</a:t>
            </a:r>
          </a:p>
        </p:txBody>
      </p:sp>
      <p:pic>
        <p:nvPicPr>
          <p:cNvPr id="7172"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3692525"/>
            <a:ext cx="1778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3" name="Rectangle 1029"/>
          <p:cNvSpPr>
            <a:spLocks noChangeArrowheads="1"/>
          </p:cNvSpPr>
          <p:nvPr/>
        </p:nvSpPr>
        <p:spPr bwMode="auto">
          <a:xfrm>
            <a:off x="1485900" y="1276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a:p>
        </p:txBody>
      </p:sp>
      <p:graphicFrame>
        <p:nvGraphicFramePr>
          <p:cNvPr id="173083" name="Group 1051"/>
          <p:cNvGraphicFramePr>
            <a:graphicFrameLocks noGrp="1"/>
          </p:cNvGraphicFramePr>
          <p:nvPr/>
        </p:nvGraphicFramePr>
        <p:xfrm>
          <a:off x="1150938" y="1738313"/>
          <a:ext cx="7688262" cy="1614487"/>
        </p:xfrm>
        <a:graphic>
          <a:graphicData uri="http://schemas.openxmlformats.org/drawingml/2006/table">
            <a:tbl>
              <a:tblPr/>
              <a:tblGrid>
                <a:gridCol w="7688262"/>
              </a:tblGrid>
              <a:tr h="1614487">
                <a:tc>
                  <a:txBody>
                    <a:bodyPr/>
                    <a:lstStyle/>
                    <a:p>
                      <a:pPr marL="0" marR="0" lvl="0" indent="0" algn="l" defTabSz="914400" rtl="0" eaLnBrk="0" fontAlgn="base" latinLnBrk="0" hangingPunct="0">
                        <a:lnSpc>
                          <a:spcPct val="100000"/>
                        </a:lnSpc>
                        <a:spcBef>
                          <a:spcPct val="20000"/>
                        </a:spcBef>
                        <a:spcAft>
                          <a:spcPct val="0"/>
                        </a:spcAft>
                        <a:buClr>
                          <a:srgbClr val="6BB58C"/>
                        </a:buClr>
                        <a:buSzPct val="50000"/>
                        <a:buFont typeface="Monotype Sorts" charset="2"/>
                        <a:buNone/>
                        <a:tabLst/>
                      </a:pPr>
                      <a:r>
                        <a:rPr kumimoji="0" lang="en-US" sz="2000" b="0" i="1" u="none" strike="noStrike" cap="none" normalizeH="0" baseline="0" dirty="0" smtClean="0">
                          <a:ln>
                            <a:noFill/>
                          </a:ln>
                          <a:solidFill>
                            <a:srgbClr val="000000"/>
                          </a:solidFill>
                          <a:effectLst>
                            <a:outerShdw blurRad="38100" dist="38100" dir="2700000" algn="tl">
                              <a:srgbClr val="C0C0C0"/>
                            </a:outerShdw>
                          </a:effectLst>
                          <a:latin typeface="Arial" pitchFamily="34" charset="0"/>
                          <a:ea typeface="ＭＳ Ｐゴシック" pitchFamily="34" charset="-128"/>
                        </a:rPr>
                        <a:t>"</a:t>
                      </a:r>
                      <a:r>
                        <a:rPr kumimoji="0" lang="en-US" sz="2000" b="0"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ＭＳ Ｐゴシック" pitchFamily="34" charset="-128"/>
                        </a:rPr>
                        <a:t>The United States government did something that was wrong</a:t>
                      </a:r>
                      <a:r>
                        <a:rPr kumimoji="0" lang="en-US" sz="2000" b="0"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ヒラギノ角ゴ Pro W3" charset="-128"/>
                        </a:rPr>
                        <a:t>, deeply, profoundly, morally wrong. It’s an outrage to our commitment to integrity and equality for all our citizens... clearly racist.”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ea typeface="ヒラギノ角ゴ Pro W3" charset="-128"/>
                        </a:rPr>
                        <a:t> </a:t>
                      </a:r>
                      <a:r>
                        <a:rPr kumimoji="0" lang="en-US" sz="1600" b="0" i="0" u="none" strike="noStrike" cap="none" normalizeH="0" baseline="0" dirty="0" smtClean="0">
                          <a:ln>
                            <a:noFill/>
                          </a:ln>
                          <a:solidFill>
                            <a:schemeClr val="tx1"/>
                          </a:solidFill>
                          <a:effectLst/>
                          <a:latin typeface="Verdana" pitchFamily="34" charset="0"/>
                          <a:ea typeface="ヒラギノ角ゴ Pro W3" charset="-128"/>
                        </a:rPr>
                        <a:t>President Clinton's apology for the Tuskegee Syphilis Experiment to the eight remaining survivors, May 16, 1997</a:t>
                      </a:r>
                      <a:endParaRPr kumimoji="0" lang="en-US" sz="1600" b="0" i="0" u="none" strike="noStrike" cap="none" normalizeH="0" baseline="0" dirty="0" smtClean="0">
                        <a:ln>
                          <a:noFill/>
                        </a:ln>
                        <a:solidFill>
                          <a:schemeClr val="tx1"/>
                        </a:solidFill>
                        <a:effectLst/>
                        <a:latin typeface="Arial" pitchFamily="34" charset="0"/>
                        <a:ea typeface="ヒラギノ角ゴ Pro W3" charset="-128"/>
                      </a:endParaRPr>
                    </a:p>
                  </a:txBody>
                  <a:tcPr marT="45742" marB="4574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0" name="Rectangle 1053"/>
          <p:cNvSpPr>
            <a:spLocks noChangeArrowheads="1"/>
          </p:cNvSpPr>
          <p:nvPr/>
        </p:nvSpPr>
        <p:spPr bwMode="auto">
          <a:xfrm flipH="1">
            <a:off x="7086600" y="5514975"/>
            <a:ext cx="153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400">
                <a:solidFill>
                  <a:schemeClr val="hlink"/>
                </a:solidFill>
              </a:rPr>
              <a:t>Peter Buxtun, a former Public Health Service employee.</a:t>
            </a:r>
            <a:endParaRPr lang="en-US">
              <a:solidFill>
                <a:srgbClr val="222222"/>
              </a:solidFill>
            </a:endParaRPr>
          </a:p>
        </p:txBody>
      </p:sp>
      <p:pic>
        <p:nvPicPr>
          <p:cNvPr id="7181" name="Picture 1057" descr="bhm_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3589338"/>
            <a:ext cx="27162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1058"/>
          <p:cNvSpPr>
            <a:spLocks noChangeArrowheads="1"/>
          </p:cNvSpPr>
          <p:nvPr/>
        </p:nvSpPr>
        <p:spPr bwMode="auto">
          <a:xfrm rot="10800000" flipV="1">
            <a:off x="4191000" y="5686425"/>
            <a:ext cx="141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600">
                <a:solidFill>
                  <a:schemeClr val="hlink"/>
                </a:solidFill>
              </a:rPr>
              <a:t>Tuskegee Institute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1066800" y="381000"/>
            <a:ext cx="7772400" cy="838200"/>
          </a:xfrm>
        </p:spPr>
        <p:txBody>
          <a:bodyPr/>
          <a:lstStyle/>
          <a:p>
            <a:pPr>
              <a:defRPr/>
            </a:pPr>
            <a:r>
              <a:rPr lang="en-US" sz="4000" b="0" dirty="0" smtClean="0">
                <a:latin typeface="Tahoma" pitchFamily="34" charset="0"/>
                <a:ea typeface="Tahoma" pitchFamily="34" charset="0"/>
                <a:cs typeface="Tahoma" pitchFamily="34" charset="0"/>
              </a:rPr>
              <a:t>Challenge of Recent Mistrust</a:t>
            </a:r>
          </a:p>
        </p:txBody>
      </p:sp>
      <p:graphicFrame>
        <p:nvGraphicFramePr>
          <p:cNvPr id="8195" name="Content Placeholder 3"/>
          <p:cNvGraphicFramePr>
            <a:graphicFrameLocks noGrp="1" noChangeAspect="1"/>
          </p:cNvGraphicFramePr>
          <p:nvPr>
            <p:ph idx="1"/>
          </p:nvPr>
        </p:nvGraphicFramePr>
        <p:xfrm>
          <a:off x="990600" y="1676400"/>
          <a:ext cx="7280275" cy="4876800"/>
        </p:xfrm>
        <a:graphic>
          <a:graphicData uri="http://schemas.openxmlformats.org/presentationml/2006/ole">
            <mc:AlternateContent xmlns:mc="http://schemas.openxmlformats.org/markup-compatibility/2006">
              <mc:Choice xmlns:v="urn:schemas-microsoft-com:vml" Requires="v">
                <p:oleObj spid="_x0000_s8200" name="Document" r:id="rId3" imgW="5486198" imgH="5397301" progId="Word.Document.12">
                  <p:link updateAutomatic="1"/>
                </p:oleObj>
              </mc:Choice>
              <mc:Fallback>
                <p:oleObj name="Document" r:id="rId3" imgW="5486198" imgH="5397301" progId="Word.Document.12">
                  <p:link updateAutomatic="1"/>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72802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2350"/>
            <a:ext cx="9144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33400" y="2209800"/>
            <a:ext cx="777240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652" name="Rectangle 6"/>
          <p:cNvSpPr>
            <a:spLocks noGrp="1"/>
          </p:cNvSpPr>
          <p:nvPr>
            <p:ph type="title"/>
          </p:nvPr>
        </p:nvSpPr>
        <p:spPr>
          <a:xfrm>
            <a:off x="152400" y="376238"/>
            <a:ext cx="8991600" cy="1143000"/>
          </a:xfrm>
        </p:spPr>
        <p:txBody>
          <a:bodyPr>
            <a:noAutofit/>
          </a:bodyPr>
          <a:lstStyle/>
          <a:p>
            <a:pPr eaLnBrk="1" fontAlgn="auto" hangingPunct="1">
              <a:spcAft>
                <a:spcPts val="0"/>
              </a:spcAft>
              <a:defRPr/>
            </a:pPr>
            <a:r>
              <a:rPr lang="en-US" sz="3600" b="0" dirty="0" smtClean="0">
                <a:solidFill>
                  <a:schemeClr val="tx1"/>
                </a:solidFill>
                <a:latin typeface="Tahoma" pitchFamily="34" charset="0"/>
                <a:ea typeface="Tahoma" pitchFamily="34" charset="0"/>
                <a:cs typeface="Tahoma" pitchFamily="34" charset="0"/>
              </a:rPr>
              <a:t>Continuum of Community Based Research:</a:t>
            </a:r>
            <a:br>
              <a:rPr lang="en-US" sz="3600" b="0" dirty="0" smtClean="0">
                <a:solidFill>
                  <a:schemeClr val="tx1"/>
                </a:solidFill>
                <a:latin typeface="Tahoma" pitchFamily="34" charset="0"/>
                <a:ea typeface="Tahoma" pitchFamily="34" charset="0"/>
                <a:cs typeface="Tahoma" pitchFamily="34" charset="0"/>
              </a:rPr>
            </a:br>
            <a:r>
              <a:rPr lang="en-US" sz="3600" b="0" dirty="0" smtClean="0">
                <a:solidFill>
                  <a:schemeClr val="tx1"/>
                </a:solidFill>
                <a:latin typeface="Tahoma" pitchFamily="34" charset="0"/>
                <a:ea typeface="Tahoma" pitchFamily="34" charset="0"/>
                <a:cs typeface="Tahoma" pitchFamily="34" charset="0"/>
              </a:rPr>
              <a:t>N.M. CARES Health Disparities Center </a:t>
            </a:r>
            <a:r>
              <a:rPr lang="en-US" sz="3600" b="0" dirty="0">
                <a:solidFill>
                  <a:schemeClr val="accent1">
                    <a:satMod val="150000"/>
                  </a:schemeClr>
                </a:solidFill>
                <a:latin typeface="Tahoma" pitchFamily="34" charset="0"/>
                <a:ea typeface="Tahoma" pitchFamily="34" charset="0"/>
                <a:cs typeface="Tahoma" pitchFamily="34" charset="0"/>
              </a:rPr>
              <a:t/>
            </a:r>
            <a:br>
              <a:rPr lang="en-US" sz="3600" b="0" dirty="0">
                <a:solidFill>
                  <a:schemeClr val="accent1">
                    <a:satMod val="150000"/>
                  </a:schemeClr>
                </a:solidFill>
                <a:latin typeface="Tahoma" pitchFamily="34" charset="0"/>
                <a:ea typeface="Tahoma" pitchFamily="34" charset="0"/>
                <a:cs typeface="Tahoma" pitchFamily="34" charset="0"/>
              </a:rPr>
            </a:br>
            <a:endParaRPr lang="en-US" sz="3600" b="0" dirty="0">
              <a:solidFill>
                <a:schemeClr val="accent1">
                  <a:satMod val="150000"/>
                </a:schemeClr>
              </a:solidFill>
              <a:latin typeface="Tahoma" pitchFamily="34" charset="0"/>
              <a:ea typeface="Tahoma" pitchFamily="34" charset="0"/>
              <a:cs typeface="Tahoma" pitchFamily="34" charset="0"/>
            </a:endParaRPr>
          </a:p>
        </p:txBody>
      </p:sp>
      <p:sp>
        <p:nvSpPr>
          <p:cNvPr id="9221" name="TextBox 4"/>
          <p:cNvSpPr txBox="1">
            <a:spLocks noChangeArrowheads="1"/>
          </p:cNvSpPr>
          <p:nvPr/>
        </p:nvSpPr>
        <p:spPr bwMode="auto">
          <a:xfrm flipV="1">
            <a:off x="2133600" y="5629275"/>
            <a:ext cx="4618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endParaRPr lang="en-US" sz="2400">
              <a:latin typeface="Arial" pitchFamily="34" charset="0"/>
              <a:ea typeface="ＭＳ Ｐゴシック" pitchFamily="34" charset="-128"/>
            </a:endParaRPr>
          </a:p>
          <a:p>
            <a:pPr eaLnBrk="1" hangingPunct="1"/>
            <a:endParaRPr lang="en-US" sz="240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algn="ctr" eaLnBrk="1" hangingPunct="1">
              <a:lnSpc>
                <a:spcPct val="90000"/>
              </a:lnSpc>
              <a:buFont typeface="Wingdings" pitchFamily="2" charset="2"/>
              <a:buNone/>
              <a:defRPr/>
            </a:pPr>
            <a:r>
              <a:rPr lang="en-US" sz="2800" smtClean="0">
                <a:ea typeface="ＭＳ Ｐゴシック" pitchFamily="34" charset="-128"/>
              </a:rPr>
              <a:t>“ Collaborative approach to research that equitably involves all partners in the research process and recognizes the unique strengths that each brings.  CBPR begins with a research topic of importance to the community with the aim of combining knowledge and action for social change to improve community health and eliminate health disparities.”</a:t>
            </a:r>
          </a:p>
          <a:p>
            <a:pPr eaLnBrk="1" hangingPunct="1">
              <a:lnSpc>
                <a:spcPct val="90000"/>
              </a:lnSpc>
              <a:buFont typeface="Wingdings" pitchFamily="2" charset="2"/>
              <a:buNone/>
              <a:defRPr/>
            </a:pPr>
            <a:endParaRPr lang="en-US" sz="2400" smtClean="0">
              <a:ea typeface="ＭＳ Ｐゴシック" pitchFamily="34" charset="-128"/>
            </a:endParaRPr>
          </a:p>
          <a:p>
            <a:pPr algn="ctr" eaLnBrk="1" hangingPunct="1">
              <a:lnSpc>
                <a:spcPct val="90000"/>
              </a:lnSpc>
              <a:buFont typeface="Wingdings" pitchFamily="2" charset="2"/>
              <a:buNone/>
              <a:defRPr/>
            </a:pPr>
            <a:r>
              <a:rPr lang="en-US" sz="2200" smtClean="0">
                <a:ea typeface="ＭＳ Ｐゴシック" pitchFamily="34" charset="-128"/>
              </a:rPr>
              <a:t>W.K. Kellogg Community Scholar’s Program (2001) </a:t>
            </a:r>
          </a:p>
          <a:p>
            <a:pPr eaLnBrk="1" hangingPunct="1">
              <a:lnSpc>
                <a:spcPct val="90000"/>
              </a:lnSpc>
              <a:defRPr/>
            </a:pPr>
            <a:endParaRPr lang="en-US" sz="1600" smtClean="0">
              <a:ea typeface="ＭＳ Ｐゴシック" pitchFamily="34" charset="-128"/>
            </a:endParaRPr>
          </a:p>
        </p:txBody>
      </p:sp>
      <p:sp>
        <p:nvSpPr>
          <p:cNvPr id="18435" name="Rectangle 2"/>
          <p:cNvSpPr>
            <a:spLocks noGrp="1" noChangeArrowheads="1"/>
          </p:cNvSpPr>
          <p:nvPr>
            <p:ph type="title"/>
          </p:nvPr>
        </p:nvSpPr>
        <p:spPr/>
        <p:txBody>
          <a:bodyPr/>
          <a:lstStyle/>
          <a:p>
            <a:pPr eaLnBrk="1" hangingPunct="1">
              <a:defRPr/>
            </a:pPr>
            <a:r>
              <a:rPr lang="en-US" dirty="0" smtClean="0"/>
              <a:t> </a:t>
            </a:r>
            <a:r>
              <a:rPr lang="en-US" b="0" dirty="0" smtClean="0">
                <a:solidFill>
                  <a:schemeClr val="tx1"/>
                </a:solidFill>
                <a:latin typeface="Tahoma" pitchFamily="34" charset="0"/>
                <a:ea typeface="Tahoma" pitchFamily="34" charset="0"/>
                <a:cs typeface="Tahoma" pitchFamily="34" charset="0"/>
              </a:rPr>
              <a:t>CBPR  Definition</a:t>
            </a:r>
          </a:p>
        </p:txBody>
      </p:sp>
      <p:sp>
        <p:nvSpPr>
          <p:cNvPr id="10244" name="Date Placeholder 3"/>
          <p:cNvSpPr>
            <a:spLocks noGrp="1"/>
          </p:cNvSpPr>
          <p:nvPr>
            <p:ph type="dt" sz="quarter" idx="10"/>
          </p:nvPr>
        </p:nvSpPr>
        <p:spPr>
          <a:noFill/>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endParaRPr lang="en-US" b="0" smtClean="0">
              <a:latin typeface="Arial" pitchFamily="34" charset="0"/>
              <a:cs typeface="Arial" pitchFamily="34" charset="0"/>
            </a:endParaRPr>
          </a:p>
        </p:txBody>
      </p:sp>
      <p:sp>
        <p:nvSpPr>
          <p:cNvPr id="10245" name="Footer Placeholder 4"/>
          <p:cNvSpPr>
            <a:spLocks noGrp="1"/>
          </p:cNvSpPr>
          <p:nvPr>
            <p:ph type="ftr" sz="quarter" idx="12"/>
          </p:nvPr>
        </p:nvSpPr>
        <p:spPr>
          <a:xfrm>
            <a:off x="6553200" y="6248400"/>
            <a:ext cx="2133600" cy="476250"/>
          </a:xfrm>
          <a:noFill/>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r"/>
            <a:endParaRPr lang="en-US" b="0"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914400"/>
            <a:ext cx="8229600" cy="5211763"/>
          </a:xfrm>
        </p:spPr>
        <p:txBody>
          <a:bodyPr/>
          <a:lstStyle/>
          <a:p>
            <a:pPr eaLnBrk="1" hangingPunct="1">
              <a:lnSpc>
                <a:spcPct val="130000"/>
              </a:lnSpc>
              <a:defRPr/>
            </a:pPr>
            <a:r>
              <a:rPr kumimoji="1" lang="en-US" sz="2800" dirty="0" smtClean="0">
                <a:ea typeface="ＭＳ Ｐゴシック" pitchFamily="34" charset="-128"/>
              </a:rPr>
              <a:t>CBPR is an orientation to research </a:t>
            </a:r>
          </a:p>
          <a:p>
            <a:pPr lvl="1" eaLnBrk="1" hangingPunct="1">
              <a:lnSpc>
                <a:spcPct val="130000"/>
              </a:lnSpc>
              <a:defRPr/>
            </a:pPr>
            <a:r>
              <a:rPr kumimoji="1" lang="en-US" dirty="0" smtClean="0">
                <a:ea typeface="ＭＳ Ｐゴシック" pitchFamily="34" charset="-128"/>
              </a:rPr>
              <a:t>Changes the role of researcher and researched</a:t>
            </a:r>
          </a:p>
          <a:p>
            <a:pPr eaLnBrk="1" hangingPunct="1">
              <a:lnSpc>
                <a:spcPct val="130000"/>
              </a:lnSpc>
              <a:defRPr/>
            </a:pPr>
            <a:r>
              <a:rPr kumimoji="1" lang="en-US" sz="2800" dirty="0" smtClean="0">
                <a:ea typeface="ＭＳ Ｐゴシック" pitchFamily="34" charset="-128"/>
              </a:rPr>
              <a:t>CBPR is </a:t>
            </a:r>
            <a:r>
              <a:rPr kumimoji="1" lang="en-US" sz="2800" b="1" u="sng" dirty="0" smtClean="0">
                <a:ea typeface="ＭＳ Ｐゴシック" pitchFamily="34" charset="-128"/>
              </a:rPr>
              <a:t>not</a:t>
            </a:r>
            <a:r>
              <a:rPr kumimoji="1" lang="en-US" sz="2800" dirty="0" smtClean="0">
                <a:ea typeface="ＭＳ Ｐゴシック" pitchFamily="34" charset="-128"/>
              </a:rPr>
              <a:t> a method or set of methods</a:t>
            </a:r>
          </a:p>
          <a:p>
            <a:pPr lvl="1" eaLnBrk="1" hangingPunct="1">
              <a:lnSpc>
                <a:spcPct val="130000"/>
              </a:lnSpc>
              <a:defRPr/>
            </a:pPr>
            <a:r>
              <a:rPr kumimoji="1" lang="en-US" dirty="0" smtClean="0">
                <a:ea typeface="ＭＳ Ｐゴシック" pitchFamily="34" charset="-128"/>
              </a:rPr>
              <a:t>Qualitative and quantitative</a:t>
            </a:r>
          </a:p>
          <a:p>
            <a:pPr lvl="1" eaLnBrk="1" hangingPunct="1">
              <a:lnSpc>
                <a:spcPct val="130000"/>
              </a:lnSpc>
              <a:defRPr/>
            </a:pPr>
            <a:r>
              <a:rPr kumimoji="1" lang="en-US" dirty="0" smtClean="0">
                <a:ea typeface="ＭＳ Ｐゴシック" pitchFamily="34" charset="-128"/>
              </a:rPr>
              <a:t>Descriptive and intervention research</a:t>
            </a:r>
          </a:p>
          <a:p>
            <a:pPr eaLnBrk="1" hangingPunct="1">
              <a:lnSpc>
                <a:spcPct val="130000"/>
              </a:lnSpc>
              <a:defRPr/>
            </a:pPr>
            <a:r>
              <a:rPr kumimoji="1" lang="en-US" sz="2800" dirty="0" smtClean="0">
                <a:ea typeface="ＭＳ Ｐゴシック" pitchFamily="34" charset="-128"/>
              </a:rPr>
              <a:t>CBPR is an applied approach </a:t>
            </a:r>
          </a:p>
          <a:p>
            <a:pPr lvl="1" eaLnBrk="1" hangingPunct="1">
              <a:lnSpc>
                <a:spcPct val="130000"/>
              </a:lnSpc>
              <a:defRPr/>
            </a:pPr>
            <a:r>
              <a:rPr kumimoji="1" lang="en-US" dirty="0" smtClean="0">
                <a:ea typeface="ＭＳ Ｐゴシック" pitchFamily="34" charset="-128"/>
              </a:rPr>
              <a:t>Goal is to influence change in community health, systems, programs, or policies </a:t>
            </a:r>
          </a:p>
          <a:p>
            <a:pPr eaLnBrk="1" hangingPunct="1">
              <a:defRPr/>
            </a:pPr>
            <a:endParaRPr lang="en-US" dirty="0" smtClean="0">
              <a:ea typeface="ＭＳ Ｐゴシック" pitchFamily="34" charset="-128"/>
            </a:endParaRPr>
          </a:p>
        </p:txBody>
      </p:sp>
      <p:sp>
        <p:nvSpPr>
          <p:cNvPr id="3" name="Title 2"/>
          <p:cNvSpPr>
            <a:spLocks noGrp="1"/>
          </p:cNvSpPr>
          <p:nvPr>
            <p:ph type="title"/>
          </p:nvPr>
        </p:nvSpPr>
        <p:spPr/>
        <p:txBody>
          <a:bodyPr>
            <a:normAutofit fontScale="90000"/>
          </a:bodyPr>
          <a:lstStyle/>
          <a:p>
            <a:pPr eaLnBrk="1" hangingPunct="1">
              <a:defRPr/>
            </a:pPr>
            <a:r>
              <a:rPr lang="en-US" b="0" dirty="0" smtClean="0">
                <a:solidFill>
                  <a:schemeClr val="tx1"/>
                </a:solidFill>
                <a:latin typeface="Tahoma" pitchFamily="34" charset="0"/>
                <a:ea typeface="Tahoma" pitchFamily="34" charset="0"/>
                <a:cs typeface="Tahoma" pitchFamily="34" charset="0"/>
              </a:rPr>
              <a:t>What it is and What it isn’t</a:t>
            </a:r>
            <a:r>
              <a:rPr lang="en-US" dirty="0" smtClean="0">
                <a:solidFill>
                  <a:schemeClr val="tx1"/>
                </a:solidFill>
                <a:latin typeface="Verdana" pitchFamily="34" charset="0"/>
              </a:rPr>
              <a:t/>
            </a:r>
            <a:br>
              <a:rPr lang="en-US" dirty="0" smtClean="0">
                <a:solidFill>
                  <a:schemeClr val="tx1"/>
                </a:solidFill>
                <a:latin typeface="Verdana" pitchFamily="34" charset="0"/>
              </a:rPr>
            </a:br>
            <a:endParaRPr lang="en-US" dirty="0">
              <a:solidFill>
                <a:schemeClr val="tx1"/>
              </a:solidFill>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4420</TotalTime>
  <Words>1458</Words>
  <Application>Microsoft Office PowerPoint</Application>
  <PresentationFormat>On-screen Show (4:3)</PresentationFormat>
  <Paragraphs>295</Paragraphs>
  <Slides>30</Slides>
  <Notes>14</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30</vt:i4>
      </vt:variant>
    </vt:vector>
  </HeadingPairs>
  <TitlesOfParts>
    <vt:vector size="32" baseType="lpstr">
      <vt:lpstr>Stream</vt:lpstr>
      <vt:lpstr>???</vt:lpstr>
      <vt:lpstr>  Community -Based Participatory Research (CBPR) and Reducing Health Disparities</vt:lpstr>
      <vt:lpstr>Our Values for Research </vt:lpstr>
      <vt:lpstr>Challenge of Health Disparities</vt:lpstr>
      <vt:lpstr>Challenges in Doing Research </vt:lpstr>
      <vt:lpstr>PowerPoint Presentation</vt:lpstr>
      <vt:lpstr>Challenge of Recent Mistrust</vt:lpstr>
      <vt:lpstr>Continuum of Community Based Research: N.M. CARES Health Disparities Center  </vt:lpstr>
      <vt:lpstr> CBPR  Definition</vt:lpstr>
      <vt:lpstr>What it is and What it isn’t </vt:lpstr>
      <vt:lpstr>CBPR Principles</vt:lpstr>
      <vt:lpstr>Within the Field:  Our Challenges Researcher-Community Relationships</vt:lpstr>
      <vt:lpstr>  Co-Creation of Family Listening Project (FLP)                      &gt;10-Year Partnership         Nina Wallerstein </vt:lpstr>
      <vt:lpstr>Family Listening Project</vt:lpstr>
      <vt:lpstr> Pre-post Results/Outcomes </vt:lpstr>
      <vt:lpstr>Outcomes: Culture (Kids &amp; Adults)</vt:lpstr>
      <vt:lpstr>Youth Empowerment Strategies!</vt:lpstr>
      <vt:lpstr>YES! Empowerment CBPR Model</vt:lpstr>
      <vt:lpstr>YES! Curriculum</vt:lpstr>
      <vt:lpstr>Destruction of the Basketball Courts:  The Demise of our School</vt:lpstr>
      <vt:lpstr>Don’t be Weak, Save our Creeks!</vt:lpstr>
      <vt:lpstr>Posters of Strategies to Avoid Fights</vt:lpstr>
      <vt:lpstr>Petition about Sports &amp; Teachers</vt:lpstr>
      <vt:lpstr>Social Action Projects Overview</vt:lpstr>
      <vt:lpstr>YES! Repeated Measures Results</vt:lpstr>
      <vt:lpstr>CBPR Steps:  Building and Maintaining Partnerships</vt:lpstr>
      <vt:lpstr>CBPR:  Participatory Research Steps</vt:lpstr>
      <vt:lpstr>How Do We Know We Make a Difference? </vt:lpstr>
      <vt:lpstr>Benefits to CBPR Research </vt:lpstr>
      <vt:lpstr>Benefits to Community</vt:lpstr>
      <vt:lpstr>The Essence of CBPR:  Return to Listening</vt:lpstr>
    </vt:vector>
  </TitlesOfParts>
  <Company>UCB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Empowerment Strategies</dc:title>
  <dc:creator>Nance Wilson</dc:creator>
  <cp:lastModifiedBy>lomas2211</cp:lastModifiedBy>
  <cp:revision>77</cp:revision>
  <dcterms:created xsi:type="dcterms:W3CDTF">2008-02-26T01:17:37Z</dcterms:created>
  <dcterms:modified xsi:type="dcterms:W3CDTF">2015-03-05T20:12:42Z</dcterms:modified>
</cp:coreProperties>
</file>