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5" r:id="rId10"/>
    <p:sldId id="263" r:id="rId11"/>
    <p:sldId id="267" r:id="rId12"/>
    <p:sldId id="268"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FF69"/>
    <a:srgbClr val="BAFF75"/>
    <a:srgbClr val="CBFF97"/>
    <a:srgbClr val="99FF33"/>
    <a:srgbClr val="BEFB25"/>
    <a:srgbClr val="9AF6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8AAE26-4EE1-4C27-97D0-24F25C5E7EE6}"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314635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AAE26-4EE1-4C27-97D0-24F25C5E7EE6}"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229896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AAE26-4EE1-4C27-97D0-24F25C5E7EE6}"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350321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8AAE26-4EE1-4C27-97D0-24F25C5E7EE6}"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357654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AAE26-4EE1-4C27-97D0-24F25C5E7EE6}"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215088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8AAE26-4EE1-4C27-97D0-24F25C5E7EE6}"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122074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8AAE26-4EE1-4C27-97D0-24F25C5E7EE6}"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80555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AAE26-4EE1-4C27-97D0-24F25C5E7EE6}"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216922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AAE26-4EE1-4C27-97D0-24F25C5E7EE6}"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425758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AAE26-4EE1-4C27-97D0-24F25C5E7EE6}"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296179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AAE26-4EE1-4C27-97D0-24F25C5E7EE6}"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A8D3A-4DA7-42D5-88C2-9CFA1CF252A8}" type="slidenum">
              <a:rPr lang="en-US" smtClean="0"/>
              <a:t>‹#›</a:t>
            </a:fld>
            <a:endParaRPr lang="en-US"/>
          </a:p>
        </p:txBody>
      </p:sp>
    </p:spTree>
    <p:extLst>
      <p:ext uri="{BB962C8B-B14F-4D97-AF65-F5344CB8AC3E}">
        <p14:creationId xmlns:p14="http://schemas.microsoft.com/office/powerpoint/2010/main" val="426416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4FF6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AAE26-4EE1-4C27-97D0-24F25C5E7EE6}"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A8D3A-4DA7-42D5-88C2-9CFA1CF252A8}" type="slidenum">
              <a:rPr lang="en-US" smtClean="0"/>
              <a:t>‹#›</a:t>
            </a:fld>
            <a:endParaRPr lang="en-US"/>
          </a:p>
        </p:txBody>
      </p:sp>
    </p:spTree>
    <p:extLst>
      <p:ext uri="{BB962C8B-B14F-4D97-AF65-F5344CB8AC3E}">
        <p14:creationId xmlns:p14="http://schemas.microsoft.com/office/powerpoint/2010/main" val="3756292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Racism and Health I:</a:t>
            </a:r>
            <a:br>
              <a:rPr lang="en-US" dirty="0" smtClean="0"/>
            </a:br>
            <a:r>
              <a:rPr lang="en-US" dirty="0" smtClean="0"/>
              <a:t>Pathways and Scientific Evidence</a:t>
            </a:r>
            <a:br>
              <a:rPr lang="en-US" dirty="0" smtClean="0"/>
            </a:br>
            <a:r>
              <a:rPr lang="en-US" sz="2000" dirty="0" smtClean="0"/>
              <a:t>David R. Williams and Selina A. Mohammed</a:t>
            </a:r>
            <a:endParaRPr lang="en-US" dirty="0"/>
          </a:p>
        </p:txBody>
      </p:sp>
      <p:sp>
        <p:nvSpPr>
          <p:cNvPr id="3" name="Subtitle 2"/>
          <p:cNvSpPr>
            <a:spLocks noGrp="1"/>
          </p:cNvSpPr>
          <p:nvPr>
            <p:ph type="subTitle" idx="1"/>
          </p:nvPr>
        </p:nvSpPr>
        <p:spPr/>
        <p:txBody>
          <a:bodyPr/>
          <a:lstStyle/>
          <a:p>
            <a:r>
              <a:rPr lang="en-US" dirty="0" smtClean="0">
                <a:solidFill>
                  <a:srgbClr val="7030A0"/>
                </a:solidFill>
              </a:rPr>
              <a:t>Article Discussion</a:t>
            </a:r>
          </a:p>
          <a:p>
            <a:r>
              <a:rPr lang="en-US" dirty="0" smtClean="0">
                <a:solidFill>
                  <a:srgbClr val="7030A0"/>
                </a:solidFill>
              </a:rPr>
              <a:t>NM CARES</a:t>
            </a:r>
          </a:p>
          <a:p>
            <a:r>
              <a:rPr lang="en-US" dirty="0" smtClean="0">
                <a:solidFill>
                  <a:srgbClr val="7030A0"/>
                </a:solidFill>
              </a:rPr>
              <a:t>April 15, 2014</a:t>
            </a:r>
            <a:endParaRPr lang="en-US" dirty="0">
              <a:solidFill>
                <a:srgbClr val="7030A0"/>
              </a:solidFill>
            </a:endParaRPr>
          </a:p>
        </p:txBody>
      </p:sp>
    </p:spTree>
    <p:extLst>
      <p:ext uri="{BB962C8B-B14F-4D97-AF65-F5344CB8AC3E}">
        <p14:creationId xmlns:p14="http://schemas.microsoft.com/office/powerpoint/2010/main" val="46834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Cultural Racism</a:t>
            </a:r>
            <a:endParaRPr lang="en-US" dirty="0">
              <a:solidFill>
                <a:srgbClr val="7030A0"/>
              </a:solidFill>
            </a:endParaRPr>
          </a:p>
        </p:txBody>
      </p:sp>
      <p:sp>
        <p:nvSpPr>
          <p:cNvPr id="3" name="Content Placeholder 2"/>
          <p:cNvSpPr>
            <a:spLocks noGrp="1"/>
          </p:cNvSpPr>
          <p:nvPr>
            <p:ph idx="1"/>
          </p:nvPr>
        </p:nvSpPr>
        <p:spPr/>
        <p:txBody>
          <a:bodyPr>
            <a:normAutofit fontScale="92500"/>
          </a:bodyPr>
          <a:lstStyle/>
          <a:p>
            <a:pPr marL="0" indent="0">
              <a:buNone/>
            </a:pPr>
            <a:r>
              <a:rPr lang="en-US" sz="2400" b="1" i="1" dirty="0" smtClean="0"/>
              <a:t>The persistence of institutional and interpersonal discrimination is drive by racism that is deeply ingrained in American culture</a:t>
            </a:r>
          </a:p>
          <a:p>
            <a:pPr marL="0" indent="0">
              <a:buNone/>
            </a:pPr>
            <a:endParaRPr lang="en-US" sz="2000" b="1" i="1" dirty="0" smtClean="0"/>
          </a:p>
          <a:p>
            <a:r>
              <a:rPr lang="en-US" sz="2800" dirty="0" smtClean="0"/>
              <a:t>Ideas of Black inferiority and White superiority</a:t>
            </a:r>
          </a:p>
          <a:p>
            <a:pPr marL="0" indent="0">
              <a:buNone/>
            </a:pPr>
            <a:endParaRPr lang="en-US" sz="2800" dirty="0" smtClean="0"/>
          </a:p>
          <a:p>
            <a:r>
              <a:rPr lang="en-US" sz="2800" dirty="0" smtClean="0"/>
              <a:t>Anti-Black ideology and representation is the benchmark to which other groups are compared</a:t>
            </a:r>
          </a:p>
          <a:p>
            <a:pPr marL="0" indent="0">
              <a:buNone/>
            </a:pPr>
            <a:endParaRPr lang="en-US" sz="2800" dirty="0"/>
          </a:p>
          <a:p>
            <a:pPr marL="0" indent="0">
              <a:buNone/>
            </a:pPr>
            <a:r>
              <a:rPr lang="en-US" sz="2800" dirty="0" smtClean="0"/>
              <a:t>Examples:  Pop culture, TV programs, description of convicts in newspapers, language studies</a:t>
            </a:r>
            <a:endParaRPr lang="en-US" sz="2800" dirty="0"/>
          </a:p>
        </p:txBody>
      </p:sp>
    </p:spTree>
    <p:extLst>
      <p:ext uri="{BB962C8B-B14F-4D97-AF65-F5344CB8AC3E}">
        <p14:creationId xmlns:p14="http://schemas.microsoft.com/office/powerpoint/2010/main" val="333408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Cultural Racism and Health</a:t>
            </a:r>
            <a:endParaRPr lang="en-US" dirty="0">
              <a:solidFill>
                <a:srgbClr val="7030A0"/>
              </a:solidFill>
            </a:endParaRPr>
          </a:p>
        </p:txBody>
      </p:sp>
      <p:sp>
        <p:nvSpPr>
          <p:cNvPr id="3" name="Content Placeholder 2"/>
          <p:cNvSpPr>
            <a:spLocks noGrp="1"/>
          </p:cNvSpPr>
          <p:nvPr>
            <p:ph idx="1"/>
          </p:nvPr>
        </p:nvSpPr>
        <p:spPr>
          <a:xfrm>
            <a:off x="381000" y="1295400"/>
            <a:ext cx="8229600" cy="4953000"/>
          </a:xfrm>
        </p:spPr>
        <p:txBody>
          <a:bodyPr>
            <a:noAutofit/>
          </a:bodyPr>
          <a:lstStyle/>
          <a:p>
            <a:r>
              <a:rPr lang="en-US" sz="2200" dirty="0" smtClean="0"/>
              <a:t>Lack of positive emotion for stigmatized racial groups can lead to lack of political will to address racial inequalities including those in health</a:t>
            </a:r>
          </a:p>
          <a:p>
            <a:endParaRPr lang="en-US" sz="2200" dirty="0" smtClean="0"/>
          </a:p>
          <a:p>
            <a:r>
              <a:rPr lang="en-US" sz="2200" dirty="0" smtClean="0"/>
              <a:t>Recent research reveals that racial prejudice is a driver of Obama’s health reform legislation</a:t>
            </a:r>
          </a:p>
          <a:p>
            <a:endParaRPr lang="en-US" sz="2200" dirty="0" smtClean="0"/>
          </a:p>
          <a:p>
            <a:r>
              <a:rPr lang="en-US" sz="2200" dirty="0" smtClean="0"/>
              <a:t>Internalized racism </a:t>
            </a:r>
            <a:r>
              <a:rPr lang="en-US" sz="2200" dirty="0" smtClean="0">
                <a:sym typeface="Wingdings" panose="05000000000000000000" pitchFamily="2" charset="2"/>
              </a:rPr>
              <a:t> alcohol use, distress, overweight, violence, delinquent behavior</a:t>
            </a:r>
          </a:p>
          <a:p>
            <a:endParaRPr lang="en-US" sz="2200" dirty="0" smtClean="0">
              <a:sym typeface="Wingdings" panose="05000000000000000000" pitchFamily="2" charset="2"/>
            </a:endParaRPr>
          </a:p>
          <a:p>
            <a:r>
              <a:rPr lang="en-US" sz="2200" dirty="0" smtClean="0">
                <a:sym typeface="Wingdings" panose="05000000000000000000" pitchFamily="2" charset="2"/>
              </a:rPr>
              <a:t>Stereotype threat  anxiety</a:t>
            </a:r>
          </a:p>
          <a:p>
            <a:endParaRPr lang="en-US" sz="2200" dirty="0" smtClean="0">
              <a:sym typeface="Wingdings" panose="05000000000000000000" pitchFamily="2" charset="2"/>
            </a:endParaRPr>
          </a:p>
          <a:p>
            <a:r>
              <a:rPr lang="en-US" sz="2200" dirty="0" smtClean="0">
                <a:sym typeface="Wingdings" panose="05000000000000000000" pitchFamily="2" charset="2"/>
              </a:rPr>
              <a:t>Unconscious bias  blacks and other minorities receive fewer procedures and poorer-quality medical care than Whites (IAT)</a:t>
            </a:r>
            <a:endParaRPr lang="en-US" sz="2200" dirty="0"/>
          </a:p>
        </p:txBody>
      </p:sp>
    </p:spTree>
    <p:extLst>
      <p:ext uri="{BB962C8B-B14F-4D97-AF65-F5344CB8AC3E}">
        <p14:creationId xmlns:p14="http://schemas.microsoft.com/office/powerpoint/2010/main" val="213772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Experiences of Discrimination</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Psychosocial stress </a:t>
            </a:r>
            <a:r>
              <a:rPr lang="en-US" dirty="0" smtClean="0">
                <a:sym typeface="Wingdings" panose="05000000000000000000" pitchFamily="2" charset="2"/>
              </a:rPr>
              <a:t> adverse affect on health outcomes and risk behaviors</a:t>
            </a:r>
          </a:p>
          <a:p>
            <a:pPr lvl="1"/>
            <a:r>
              <a:rPr lang="en-US" dirty="0" smtClean="0">
                <a:sym typeface="Wingdings" panose="05000000000000000000" pitchFamily="2" charset="2"/>
              </a:rPr>
              <a:t>Coronary artery calcification, CRP, blood pressure, lower-birth-weight infant births, cognitive impairment, poor sleep, visceral fat, </a:t>
            </a:r>
            <a:r>
              <a:rPr lang="en-US" i="1" dirty="0" smtClean="0">
                <a:sym typeface="Wingdings" panose="05000000000000000000" pitchFamily="2" charset="2"/>
              </a:rPr>
              <a:t>mortality</a:t>
            </a:r>
          </a:p>
          <a:p>
            <a:pPr lvl="1"/>
            <a:r>
              <a:rPr lang="en-US" dirty="0" smtClean="0">
                <a:sym typeface="Wingdings" panose="05000000000000000000" pitchFamily="2" charset="2"/>
              </a:rPr>
              <a:t>Lower levels of health care seeking and adherence among racial minorities partly due to racial bias</a:t>
            </a:r>
          </a:p>
          <a:p>
            <a:pPr lvl="1"/>
            <a:r>
              <a:rPr lang="en-US" dirty="0" smtClean="0">
                <a:sym typeface="Wingdings" panose="05000000000000000000" pitchFamily="2" charset="2"/>
              </a:rPr>
              <a:t>Sept 11 – Low birth weight among Arab American women</a:t>
            </a:r>
            <a:endParaRPr lang="en-US" dirty="0"/>
          </a:p>
        </p:txBody>
      </p:sp>
    </p:spTree>
    <p:extLst>
      <p:ext uri="{BB962C8B-B14F-4D97-AF65-F5344CB8AC3E}">
        <p14:creationId xmlns:p14="http://schemas.microsoft.com/office/powerpoint/2010/main" val="146791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How Racism Can Affect Health</a:t>
            </a:r>
            <a:endParaRPr lang="en-US" dirty="0">
              <a:solidFill>
                <a:srgbClr val="7030A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19200"/>
            <a:ext cx="7036914" cy="549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463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Conclusions</a:t>
            </a:r>
            <a:endParaRPr lang="en-US" dirty="0">
              <a:solidFill>
                <a:srgbClr val="7030A0"/>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marL="0" indent="0">
              <a:buNone/>
            </a:pPr>
            <a:r>
              <a:rPr lang="en-US" b="1" i="1" dirty="0" smtClean="0"/>
              <a:t>Racial variations in health are not simply genetic or biological but rather contributed to by institutional and cultural forms of racism </a:t>
            </a:r>
          </a:p>
          <a:p>
            <a:r>
              <a:rPr lang="en-US" dirty="0" smtClean="0"/>
              <a:t>Inadequate research attention to ways multiple aspects of racism relate to each other and combine with other psychosocial risks and resources to affect health.</a:t>
            </a:r>
          </a:p>
          <a:p>
            <a:endParaRPr lang="en-US" dirty="0" smtClean="0"/>
          </a:p>
          <a:p>
            <a:r>
              <a:rPr lang="en-US" dirty="0" smtClean="0"/>
              <a:t>New analytic models are needed.</a:t>
            </a:r>
          </a:p>
          <a:p>
            <a:pPr marL="0" indent="0">
              <a:buNone/>
            </a:pPr>
            <a:endParaRPr lang="en-US" dirty="0" smtClean="0"/>
          </a:p>
          <a:p>
            <a:r>
              <a:rPr lang="en-US" dirty="0" smtClean="0"/>
              <a:t>We need a science base to intervene to reduce and eliminate the effects of racism on health.</a:t>
            </a:r>
          </a:p>
          <a:p>
            <a:pPr marL="0" indent="0">
              <a:buNone/>
            </a:pPr>
            <a:endParaRPr lang="en-US" i="1" dirty="0"/>
          </a:p>
        </p:txBody>
      </p:sp>
    </p:spTree>
    <p:extLst>
      <p:ext uri="{BB962C8B-B14F-4D97-AF65-F5344CB8AC3E}">
        <p14:creationId xmlns:p14="http://schemas.microsoft.com/office/powerpoint/2010/main" val="310794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Racism and Health</a:t>
            </a:r>
            <a:endParaRPr lang="en-US"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a:buFont typeface="Arial" charset="0"/>
              <a:buChar char="•"/>
            </a:pPr>
            <a:r>
              <a:rPr lang="en-US" dirty="0" smtClean="0"/>
              <a:t>Racial minorities have poorer health as evidenced by higher rates of mortality, earlier onset of disease, greater severity and progression of disease, and higher levels of comorbidity and impairment</a:t>
            </a:r>
          </a:p>
          <a:p>
            <a:pPr marL="0" indent="0">
              <a:buNone/>
            </a:pPr>
            <a:endParaRPr lang="en-US" dirty="0" smtClean="0"/>
          </a:p>
          <a:p>
            <a:r>
              <a:rPr lang="en-US" dirty="0" smtClean="0"/>
              <a:t>Disadvantaged racial populations also have lower levels of access to medical care and receive care that is poorer in quality</a:t>
            </a:r>
          </a:p>
          <a:p>
            <a:endParaRPr lang="en-US" dirty="0" smtClean="0"/>
          </a:p>
          <a:p>
            <a:r>
              <a:rPr lang="en-US" b="1" i="1" dirty="0" smtClean="0"/>
              <a:t>Article describes the complex nature of contemporary racism in the U.S. and how racism affects health.</a:t>
            </a:r>
          </a:p>
        </p:txBody>
      </p:sp>
    </p:spTree>
    <p:extLst>
      <p:ext uri="{BB962C8B-B14F-4D97-AF65-F5344CB8AC3E}">
        <p14:creationId xmlns:p14="http://schemas.microsoft.com/office/powerpoint/2010/main" val="4285112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Overview of Racism and its Persistence</a:t>
            </a:r>
            <a:endParaRPr lang="en-US" dirty="0">
              <a:solidFill>
                <a:srgbClr val="7030A0"/>
              </a:solidFill>
            </a:endParaRPr>
          </a:p>
        </p:txBody>
      </p:sp>
      <p:sp>
        <p:nvSpPr>
          <p:cNvPr id="3" name="Content Placeholder 2"/>
          <p:cNvSpPr>
            <a:spLocks noGrp="1"/>
          </p:cNvSpPr>
          <p:nvPr>
            <p:ph idx="1"/>
          </p:nvPr>
        </p:nvSpPr>
        <p:spPr/>
        <p:txBody>
          <a:bodyPr/>
          <a:lstStyle/>
          <a:p>
            <a:pPr marL="0" indent="0">
              <a:buNone/>
            </a:pPr>
            <a:r>
              <a:rPr lang="en-US" dirty="0" smtClean="0"/>
              <a:t>RACISM – an organized system premised on the categorization and ranking of social groups into races and devalues, disempowers, and differentially allocates desirable societal opportunities and resources to racial groups regarded as inferior (Bonilla-Silva, 1996; D Williams, 2004)</a:t>
            </a:r>
            <a:endParaRPr lang="en-US" dirty="0"/>
          </a:p>
        </p:txBody>
      </p:sp>
    </p:spTree>
    <p:extLst>
      <p:ext uri="{BB962C8B-B14F-4D97-AF65-F5344CB8AC3E}">
        <p14:creationId xmlns:p14="http://schemas.microsoft.com/office/powerpoint/2010/main" val="273137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Overview of Racism and its Persistence</a:t>
            </a:r>
            <a:endParaRPr lang="en-US" dirty="0"/>
          </a:p>
        </p:txBody>
      </p:sp>
      <p:sp>
        <p:nvSpPr>
          <p:cNvPr id="3" name="Content Placeholder 2"/>
          <p:cNvSpPr>
            <a:spLocks noGrp="1"/>
          </p:cNvSpPr>
          <p:nvPr>
            <p:ph idx="1"/>
          </p:nvPr>
        </p:nvSpPr>
        <p:spPr/>
        <p:txBody>
          <a:bodyPr/>
          <a:lstStyle/>
          <a:p>
            <a:pPr marL="0" indent="0">
              <a:buNone/>
            </a:pPr>
            <a:r>
              <a:rPr lang="en-US" dirty="0" smtClean="0"/>
              <a:t>Racism leads to the development of negative attitudes </a:t>
            </a:r>
            <a:r>
              <a:rPr lang="en-US" dirty="0" smtClean="0">
                <a:solidFill>
                  <a:srgbClr val="7030A0"/>
                </a:solidFill>
              </a:rPr>
              <a:t>(PREJUDICE) </a:t>
            </a:r>
            <a:r>
              <a:rPr lang="en-US" dirty="0" smtClean="0"/>
              <a:t>and beliefs </a:t>
            </a:r>
            <a:r>
              <a:rPr lang="en-US" dirty="0" smtClean="0">
                <a:solidFill>
                  <a:srgbClr val="7030A0"/>
                </a:solidFill>
              </a:rPr>
              <a:t>(STEREOTYPES) </a:t>
            </a:r>
            <a:r>
              <a:rPr lang="en-US" dirty="0" smtClean="0"/>
              <a:t>toward </a:t>
            </a:r>
            <a:r>
              <a:rPr lang="en-US" dirty="0" err="1" smtClean="0"/>
              <a:t>nondominant</a:t>
            </a:r>
            <a:r>
              <a:rPr lang="en-US" dirty="0" smtClean="0"/>
              <a:t>, stigmatized racial groups and differential treatment </a:t>
            </a:r>
            <a:r>
              <a:rPr lang="en-US" dirty="0" smtClean="0">
                <a:solidFill>
                  <a:srgbClr val="7030A0"/>
                </a:solidFill>
              </a:rPr>
              <a:t>(DISCRIMINATION)</a:t>
            </a:r>
            <a:endParaRPr lang="en-US" dirty="0">
              <a:solidFill>
                <a:srgbClr val="7030A0"/>
              </a:solidFill>
            </a:endParaRPr>
          </a:p>
        </p:txBody>
      </p:sp>
    </p:spTree>
    <p:extLst>
      <p:ext uri="{BB962C8B-B14F-4D97-AF65-F5344CB8AC3E}">
        <p14:creationId xmlns:p14="http://schemas.microsoft.com/office/powerpoint/2010/main" val="86864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Evidence of Persistence</a:t>
            </a:r>
            <a:endParaRPr lang="en-US"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pPr>
              <a:buFont typeface="Arial" charset="0"/>
              <a:buChar char="•"/>
            </a:pPr>
            <a:r>
              <a:rPr lang="en-US" dirty="0" smtClean="0"/>
              <a:t>Whites reveal positive changes over time in support of the principle of racial equality</a:t>
            </a:r>
          </a:p>
          <a:p>
            <a:pPr>
              <a:buFont typeface="Arial" charset="0"/>
              <a:buChar char="•"/>
            </a:pPr>
            <a:endParaRPr lang="en-US" dirty="0" smtClean="0"/>
          </a:p>
          <a:p>
            <a:pPr>
              <a:buFont typeface="Arial" charset="0"/>
              <a:buChar char="•"/>
            </a:pPr>
            <a:r>
              <a:rPr lang="en-US" dirty="0" smtClean="0"/>
              <a:t>BUT support for laws and policies to achieve equality lags behind support for the principle of equality</a:t>
            </a:r>
          </a:p>
          <a:p>
            <a:pPr>
              <a:buFont typeface="Arial" charset="0"/>
              <a:buChar char="•"/>
            </a:pPr>
            <a:endParaRPr lang="en-US" dirty="0" smtClean="0"/>
          </a:p>
          <a:p>
            <a:pPr>
              <a:buFont typeface="Arial" charset="0"/>
              <a:buChar char="•"/>
            </a:pPr>
            <a:r>
              <a:rPr lang="en-US" dirty="0" smtClean="0"/>
              <a:t>74% of Blacks and 31% of blacks report that they have personally experienced racial discrimination</a:t>
            </a:r>
          </a:p>
          <a:p>
            <a:pPr>
              <a:buFont typeface="Arial" charset="0"/>
              <a:buChar char="•"/>
            </a:pPr>
            <a:endParaRPr lang="en-US" dirty="0" smtClean="0"/>
          </a:p>
          <a:p>
            <a:pPr>
              <a:buFont typeface="Arial" charset="0"/>
              <a:buChar char="•"/>
            </a:pPr>
            <a:r>
              <a:rPr lang="en-US" dirty="0" smtClean="0"/>
              <a:t>70% of Americans have implicit biases that favor Whites over Blacks</a:t>
            </a:r>
            <a:endParaRPr lang="en-US" dirty="0"/>
          </a:p>
        </p:txBody>
      </p:sp>
    </p:spTree>
    <p:extLst>
      <p:ext uri="{BB962C8B-B14F-4D97-AF65-F5344CB8AC3E}">
        <p14:creationId xmlns:p14="http://schemas.microsoft.com/office/powerpoint/2010/main" val="30073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Discrimination</a:t>
            </a:r>
            <a:endParaRPr lang="en-US" dirty="0">
              <a:solidFill>
                <a:srgbClr val="7030A0"/>
              </a:solidFill>
            </a:endParaRPr>
          </a:p>
        </p:txBody>
      </p:sp>
      <p:sp>
        <p:nvSpPr>
          <p:cNvPr id="3" name="Content Placeholder 2"/>
          <p:cNvSpPr>
            <a:spLocks noGrp="1"/>
          </p:cNvSpPr>
          <p:nvPr>
            <p:ph idx="1"/>
          </p:nvPr>
        </p:nvSpPr>
        <p:spPr/>
        <p:txBody>
          <a:bodyPr/>
          <a:lstStyle/>
          <a:p>
            <a:pPr marL="0" indent="0">
              <a:buNone/>
            </a:pPr>
            <a:r>
              <a:rPr lang="en-US" dirty="0" smtClean="0"/>
              <a:t>Racial discrimination persists in contemporary society:</a:t>
            </a:r>
          </a:p>
          <a:p>
            <a:r>
              <a:rPr lang="en-US" dirty="0" smtClean="0"/>
              <a:t>Audit studies in employment</a:t>
            </a:r>
          </a:p>
          <a:p>
            <a:r>
              <a:rPr lang="en-US" dirty="0" smtClean="0"/>
              <a:t>Prices of fast food meals in Black neighborhoods</a:t>
            </a:r>
          </a:p>
          <a:p>
            <a:r>
              <a:rPr lang="en-US" dirty="0" smtClean="0"/>
              <a:t>Subprime lending</a:t>
            </a:r>
            <a:endParaRPr lang="en-US" dirty="0"/>
          </a:p>
        </p:txBody>
      </p:sp>
    </p:spTree>
    <p:extLst>
      <p:ext uri="{BB962C8B-B14F-4D97-AF65-F5344CB8AC3E}">
        <p14:creationId xmlns:p14="http://schemas.microsoft.com/office/powerpoint/2010/main" val="251130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Institutional Racism</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Residential Segregation</a:t>
            </a:r>
          </a:p>
          <a:p>
            <a:pPr marL="0" indent="0">
              <a:buNone/>
            </a:pPr>
            <a:endParaRPr lang="en-US" dirty="0" smtClean="0">
              <a:sym typeface="Wingdings" panose="05000000000000000000" pitchFamily="2" charset="2"/>
            </a:endParaRPr>
          </a:p>
          <a:p>
            <a:r>
              <a:rPr lang="en-US" dirty="0" smtClean="0">
                <a:sym typeface="Wingdings" panose="05000000000000000000" pitchFamily="2" charset="2"/>
              </a:rPr>
              <a:t>High levels of incarceration of Blacks and other minorities</a:t>
            </a:r>
            <a:endParaRPr lang="en-US" dirty="0"/>
          </a:p>
        </p:txBody>
      </p:sp>
    </p:spTree>
    <p:extLst>
      <p:ext uri="{BB962C8B-B14F-4D97-AF65-F5344CB8AC3E}">
        <p14:creationId xmlns:p14="http://schemas.microsoft.com/office/powerpoint/2010/main" val="1969750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Institutional Racism and Health</a:t>
            </a:r>
            <a:endParaRPr lang="en-US" dirty="0"/>
          </a:p>
        </p:txBody>
      </p:sp>
      <p:sp>
        <p:nvSpPr>
          <p:cNvPr id="3" name="Content Placeholder 2"/>
          <p:cNvSpPr>
            <a:spLocks noGrp="1"/>
          </p:cNvSpPr>
          <p:nvPr>
            <p:ph idx="1"/>
          </p:nvPr>
        </p:nvSpPr>
        <p:spPr/>
        <p:txBody>
          <a:bodyPr/>
          <a:lstStyle/>
          <a:p>
            <a:pPr marL="0" indent="0">
              <a:buNone/>
            </a:pPr>
            <a:r>
              <a:rPr lang="en-US" i="1" dirty="0" smtClean="0"/>
              <a:t>“Although institutional racism is arguable the most important mechanism by which racism adversely affects health, it is challenging to capture in traditional epidemiological research, and we have not fully quantified the impact of institutional racism on health.”</a:t>
            </a:r>
            <a:endParaRPr lang="en-US" i="1" dirty="0"/>
          </a:p>
        </p:txBody>
      </p:sp>
    </p:spTree>
    <p:extLst>
      <p:ext uri="{BB962C8B-B14F-4D97-AF65-F5344CB8AC3E}">
        <p14:creationId xmlns:p14="http://schemas.microsoft.com/office/powerpoint/2010/main" val="247912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Institutional Racism and Health</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Racial segregation </a:t>
            </a:r>
          </a:p>
          <a:p>
            <a:pPr lvl="1"/>
            <a:r>
              <a:rPr lang="en-US" dirty="0" smtClean="0"/>
              <a:t>Restrict social mobility by limiting access of education</a:t>
            </a:r>
          </a:p>
          <a:p>
            <a:pPr lvl="1"/>
            <a:r>
              <a:rPr lang="en-US" dirty="0" smtClean="0"/>
              <a:t>Reduces access to employment opportunities</a:t>
            </a:r>
          </a:p>
          <a:p>
            <a:pPr lvl="1"/>
            <a:r>
              <a:rPr lang="en-US" dirty="0" smtClean="0"/>
              <a:t>Poorer quality houses </a:t>
            </a:r>
          </a:p>
          <a:p>
            <a:pPr lvl="1"/>
            <a:r>
              <a:rPr lang="en-US" dirty="0" smtClean="0"/>
              <a:t>Neighborhood environments that are deficient in resources including medical care</a:t>
            </a:r>
          </a:p>
          <a:p>
            <a:pPr marL="457200" lvl="1" indent="0">
              <a:buNone/>
            </a:pPr>
            <a:r>
              <a:rPr lang="en-US" dirty="0" smtClean="0"/>
              <a:t>RESULT:  lower access and poorer quality of health care and higher rates of violent crime and homicide</a:t>
            </a:r>
          </a:p>
          <a:p>
            <a:pPr marL="0" indent="0">
              <a:buNone/>
            </a:pPr>
            <a:endParaRPr lang="en-US" dirty="0"/>
          </a:p>
        </p:txBody>
      </p:sp>
    </p:spTree>
    <p:extLst>
      <p:ext uri="{BB962C8B-B14F-4D97-AF65-F5344CB8AC3E}">
        <p14:creationId xmlns:p14="http://schemas.microsoft.com/office/powerpoint/2010/main" val="2756696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637</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Racism and Health I: Pathways and Scientific Evidence David R. Williams and Selina A. Mohammed</vt:lpstr>
      <vt:lpstr>Racism and Health</vt:lpstr>
      <vt:lpstr>Overview of Racism and its Persistence</vt:lpstr>
      <vt:lpstr>Overview of Racism and its Persistence</vt:lpstr>
      <vt:lpstr>Evidence of Persistence</vt:lpstr>
      <vt:lpstr>Discrimination</vt:lpstr>
      <vt:lpstr>Institutional Racism</vt:lpstr>
      <vt:lpstr>Institutional Racism and Health</vt:lpstr>
      <vt:lpstr>Institutional Racism and Health</vt:lpstr>
      <vt:lpstr>Cultural Racism</vt:lpstr>
      <vt:lpstr>Cultural Racism and Health</vt:lpstr>
      <vt:lpstr>Experiences of Discrimination</vt:lpstr>
      <vt:lpstr>How Racism Can Affect Health</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Racism and Health I: Pathways and Scientific Evidence David R. Williams and Selina A. Mohammed</dc:title>
  <dc:creator>lomas2211</dc:creator>
  <cp:lastModifiedBy>lomas2211</cp:lastModifiedBy>
  <cp:revision>5</cp:revision>
  <dcterms:created xsi:type="dcterms:W3CDTF">2014-04-15T15:31:04Z</dcterms:created>
  <dcterms:modified xsi:type="dcterms:W3CDTF">2014-04-15T16:21:39Z</dcterms:modified>
</cp:coreProperties>
</file>